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64" r:id="rId6"/>
    <p:sldId id="265" r:id="rId7"/>
    <p:sldId id="261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59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43C7-CCC1-4137-9EC3-FEF179853375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05BC-F339-488A-B7CF-F3F4E95168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Самовредновање школске 2015-16. године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sr-Cyrl-RS" sz="3000" b="1" dirty="0" smtClean="0">
                <a:solidFill>
                  <a:srgbClr val="FF0000"/>
                </a:solidFill>
              </a:rPr>
              <a:t>Слабе стране:</a:t>
            </a:r>
          </a:p>
          <a:p>
            <a:pPr lvl="0"/>
            <a:r>
              <a:rPr lang="en-US" dirty="0" err="1"/>
              <a:t>школа</a:t>
            </a:r>
            <a:r>
              <a:rPr lang="en-US" dirty="0"/>
              <a:t> </a:t>
            </a:r>
            <a:r>
              <a:rPr lang="en-US" dirty="0" err="1"/>
              <a:t>нема</a:t>
            </a:r>
            <a:r>
              <a:rPr lang="en-US" dirty="0"/>
              <a:t> </a:t>
            </a:r>
            <a:r>
              <a:rPr lang="en-US" dirty="0" err="1"/>
              <a:t>прилагођен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потребе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сметњама</a:t>
            </a:r>
            <a:r>
              <a:rPr lang="en-US" dirty="0"/>
              <a:t> у </a:t>
            </a:r>
            <a:r>
              <a:rPr lang="en-US" dirty="0" err="1"/>
              <a:t>развоју</a:t>
            </a:r>
            <a:endParaRPr lang="en-US" dirty="0"/>
          </a:p>
          <a:p>
            <a:pPr lvl="0"/>
            <a:r>
              <a:rPr lang="en-US" dirty="0" err="1"/>
              <a:t>родитељи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очекују</a:t>
            </a:r>
            <a:r>
              <a:rPr lang="en-US" dirty="0"/>
              <a:t> </a:t>
            </a:r>
            <a:r>
              <a:rPr lang="en-US" dirty="0" err="1"/>
              <a:t>веће</a:t>
            </a:r>
            <a:r>
              <a:rPr lang="en-US" dirty="0"/>
              <a:t> </a:t>
            </a:r>
            <a:r>
              <a:rPr lang="en-US" dirty="0" err="1"/>
              <a:t>ангажавања</a:t>
            </a:r>
            <a:r>
              <a:rPr lang="en-US" dirty="0"/>
              <a:t> </a:t>
            </a:r>
            <a:r>
              <a:rPr lang="en-US" dirty="0" err="1"/>
              <a:t>приликом</a:t>
            </a:r>
            <a:r>
              <a:rPr lang="en-US" dirty="0"/>
              <a:t>  </a:t>
            </a:r>
            <a:r>
              <a:rPr lang="en-US" dirty="0" err="1"/>
              <a:t>креирања</a:t>
            </a:r>
            <a:r>
              <a:rPr lang="en-US" dirty="0"/>
              <a:t> </a:t>
            </a:r>
            <a:r>
              <a:rPr lang="en-US" dirty="0" err="1"/>
              <a:t>избора</a:t>
            </a:r>
            <a:r>
              <a:rPr lang="en-US" dirty="0"/>
              <a:t> </a:t>
            </a:r>
            <a:r>
              <a:rPr lang="en-US" dirty="0" err="1"/>
              <a:t>ванаставних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endParaRPr lang="en-US" dirty="0"/>
          </a:p>
          <a:p>
            <a:pPr lvl="0"/>
            <a:r>
              <a:rPr lang="en-US" dirty="0"/>
              <a:t>у </a:t>
            </a:r>
            <a:r>
              <a:rPr lang="en-US" dirty="0" err="1"/>
              <a:t>школи</a:t>
            </a:r>
            <a:r>
              <a:rPr lang="en-US" dirty="0"/>
              <a:t> </a:t>
            </a:r>
            <a:r>
              <a:rPr lang="en-US" dirty="0" err="1"/>
              <a:t>не</a:t>
            </a:r>
            <a:r>
              <a:rPr lang="en-US" dirty="0"/>
              <a:t> </a:t>
            </a:r>
            <a:r>
              <a:rPr lang="en-US" dirty="0" err="1"/>
              <a:t>постоји</a:t>
            </a:r>
            <a:r>
              <a:rPr lang="en-US" dirty="0"/>
              <a:t> </a:t>
            </a:r>
            <a:r>
              <a:rPr lang="en-US" dirty="0" err="1"/>
              <a:t>евиденција</a:t>
            </a:r>
            <a:r>
              <a:rPr lang="en-US" dirty="0"/>
              <a:t> </a:t>
            </a:r>
            <a:r>
              <a:rPr lang="en-US" dirty="0" err="1"/>
              <a:t>индивидуалних</a:t>
            </a:r>
            <a:r>
              <a:rPr lang="en-US" dirty="0"/>
              <a:t> </a:t>
            </a:r>
            <a:r>
              <a:rPr lang="en-US" dirty="0" err="1"/>
              <a:t>разговора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обављају</a:t>
            </a:r>
            <a:r>
              <a:rPr lang="en-US" dirty="0"/>
              <a:t> </a:t>
            </a:r>
            <a:r>
              <a:rPr lang="en-US" dirty="0" err="1"/>
              <a:t>предметни</a:t>
            </a:r>
            <a:r>
              <a:rPr lang="en-US" dirty="0"/>
              <a:t> </a:t>
            </a:r>
            <a:r>
              <a:rPr lang="en-US" dirty="0" err="1"/>
              <a:t>наставници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недовољна</a:t>
            </a:r>
            <a:r>
              <a:rPr lang="en-US" dirty="0"/>
              <a:t> </a:t>
            </a:r>
            <a:r>
              <a:rPr lang="en-US" dirty="0" err="1"/>
              <a:t>динамичност</a:t>
            </a:r>
            <a:r>
              <a:rPr lang="en-US" dirty="0"/>
              <a:t> </a:t>
            </a:r>
            <a:r>
              <a:rPr lang="en-US" dirty="0" err="1"/>
              <a:t>промене</a:t>
            </a:r>
            <a:r>
              <a:rPr lang="en-US" dirty="0"/>
              <a:t> </a:t>
            </a:r>
            <a:r>
              <a:rPr lang="en-US" dirty="0" err="1"/>
              <a:t>поставки</a:t>
            </a:r>
            <a:r>
              <a:rPr lang="en-US" dirty="0"/>
              <a:t> </a:t>
            </a:r>
            <a:r>
              <a:rPr lang="en-US" dirty="0" err="1"/>
              <a:t>ученичких</a:t>
            </a:r>
            <a:r>
              <a:rPr lang="en-US" dirty="0"/>
              <a:t> </a:t>
            </a:r>
            <a:r>
              <a:rPr lang="en-US" dirty="0" err="1"/>
              <a:t>радова</a:t>
            </a:r>
            <a:r>
              <a:rPr lang="en-US" dirty="0"/>
              <a:t> у </a:t>
            </a:r>
            <a:r>
              <a:rPr lang="en-US" dirty="0" err="1"/>
              <a:t>холу</a:t>
            </a:r>
            <a:r>
              <a:rPr lang="en-US" dirty="0"/>
              <a:t> </a:t>
            </a:r>
            <a:r>
              <a:rPr lang="en-US" dirty="0" err="1"/>
              <a:t>школе</a:t>
            </a:r>
            <a:endParaRPr lang="en-US" dirty="0"/>
          </a:p>
          <a:p>
            <a:r>
              <a:rPr lang="sr-Cyrl-RS" b="1" dirty="0" smtClean="0">
                <a:solidFill>
                  <a:srgbClr val="FF0000"/>
                </a:solidFill>
              </a:rPr>
              <a:t>Оцена квалитета остварености стандарда: 4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/>
              <a:t>Самовредновање је спроведено у току првог полугодишта школске 2015-201</a:t>
            </a:r>
            <a:r>
              <a:rPr lang="en-US" dirty="0"/>
              <a:t>6</a:t>
            </a:r>
            <a:r>
              <a:rPr lang="sr-Cyrl-CS" dirty="0"/>
              <a:t>. године. Добијени резултати </a:t>
            </a:r>
            <a:r>
              <a:rPr lang="sr-Cyrl-RS" dirty="0" smtClean="0"/>
              <a:t>коришћени су </a:t>
            </a:r>
            <a:r>
              <a:rPr lang="sr-Cyrl-CS" dirty="0" smtClean="0"/>
              <a:t>ради </a:t>
            </a:r>
            <a:r>
              <a:rPr lang="sr-Cyrl-CS" dirty="0"/>
              <a:t>креирања акционог плана који ће се реализовати током другог полугодишта.</a:t>
            </a:r>
            <a:endParaRPr lang="en-US" dirty="0"/>
          </a:p>
          <a:p>
            <a:r>
              <a:rPr lang="sr-Cyrl-CS" dirty="0"/>
              <a:t>Самовредновање обухвата следеће области вредновања квалитета установе:</a:t>
            </a:r>
            <a:endParaRPr lang="en-US" dirty="0"/>
          </a:p>
          <a:p>
            <a:pPr lvl="0"/>
            <a:r>
              <a:rPr lang="ru-RU" b="1" dirty="0">
                <a:solidFill>
                  <a:srgbClr val="FF0000"/>
                </a:solidFill>
              </a:rPr>
              <a:t>Школски програм и Годишњи план рада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ru-RU" b="1" dirty="0">
                <a:solidFill>
                  <a:srgbClr val="FF0000"/>
                </a:solidFill>
              </a:rPr>
              <a:t>Етос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sr-Cyrl-RS" sz="2800" dirty="0" smtClean="0"/>
              <a:t>1. Школски програм и Годишњи план рада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6143668"/>
          </a:xfrm>
        </p:spPr>
        <p:txBody>
          <a:bodyPr>
            <a:noAutofit/>
          </a:bodyPr>
          <a:lstStyle/>
          <a:p>
            <a:r>
              <a:rPr lang="sr-Cyrl-RS" sz="1200" b="1" dirty="0" smtClean="0"/>
              <a:t>Подручја вредновања и </a:t>
            </a:r>
            <a:r>
              <a:rPr lang="ru-RU" sz="1200" b="1" dirty="0" smtClean="0"/>
              <a:t>показатељи</a:t>
            </a:r>
            <a:endParaRPr lang="en-US" sz="1200" dirty="0"/>
          </a:p>
          <a:p>
            <a:r>
              <a:rPr lang="en-US" sz="1200" b="1" dirty="0">
                <a:solidFill>
                  <a:srgbClr val="FF0000"/>
                </a:solidFill>
              </a:rPr>
              <a:t>1.1. </a:t>
            </a:r>
            <a:r>
              <a:rPr lang="en-US" sz="1200" b="1" dirty="0" err="1" smtClean="0">
                <a:solidFill>
                  <a:srgbClr val="FF0000"/>
                </a:solidFill>
              </a:rPr>
              <a:t>Школски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програм</a:t>
            </a:r>
            <a:r>
              <a:rPr lang="en-US" sz="1200" b="1" dirty="0">
                <a:solidFill>
                  <a:srgbClr val="FF0000"/>
                </a:solidFill>
              </a:rPr>
              <a:t> и </a:t>
            </a:r>
            <a:r>
              <a:rPr lang="en-US" sz="1200" b="1" dirty="0" err="1">
                <a:solidFill>
                  <a:srgbClr val="FF0000"/>
                </a:solidFill>
              </a:rPr>
              <a:t>годишњи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план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рада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школе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сачињени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су</a:t>
            </a:r>
            <a:r>
              <a:rPr lang="en-US" sz="1200" b="1" dirty="0">
                <a:solidFill>
                  <a:srgbClr val="FF0000"/>
                </a:solidFill>
              </a:rPr>
              <a:t> у </a:t>
            </a:r>
            <a:r>
              <a:rPr lang="en-US" sz="1200" b="1" dirty="0" err="1">
                <a:solidFill>
                  <a:srgbClr val="FF0000"/>
                </a:solidFill>
              </a:rPr>
              <a:t>складу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са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прописима</a:t>
            </a:r>
            <a:r>
              <a:rPr lang="en-US" sz="1200" b="1" dirty="0">
                <a:solidFill>
                  <a:srgbClr val="FF0000"/>
                </a:solidFill>
              </a:rPr>
              <a:t>.</a:t>
            </a:r>
            <a:r>
              <a:rPr lang="en-US" sz="1200" b="1" dirty="0"/>
              <a:t>  </a:t>
            </a:r>
            <a:endParaRPr lang="en-US" sz="1200" dirty="0"/>
          </a:p>
          <a:p>
            <a:r>
              <a:rPr lang="en-US" sz="1200" b="1" dirty="0"/>
              <a:t>1.1.1. </a:t>
            </a:r>
            <a:r>
              <a:rPr lang="en-US" sz="1200" dirty="0" err="1"/>
              <a:t>Школски</a:t>
            </a:r>
            <a:r>
              <a:rPr lang="en-US" sz="1200" dirty="0"/>
              <a:t> </a:t>
            </a:r>
            <a:r>
              <a:rPr lang="en-US" sz="1200" dirty="0" err="1"/>
              <a:t>програм</a:t>
            </a:r>
            <a:r>
              <a:rPr lang="en-US" sz="1200" dirty="0"/>
              <a:t> </a:t>
            </a:r>
            <a:r>
              <a:rPr lang="en-US" sz="1200" dirty="0" err="1"/>
              <a:t>садржи</a:t>
            </a:r>
            <a:r>
              <a:rPr lang="en-US" sz="1200" dirty="0"/>
              <a:t> </a:t>
            </a:r>
            <a:r>
              <a:rPr lang="en-US" sz="1200" dirty="0" err="1"/>
              <a:t>све</a:t>
            </a:r>
            <a:r>
              <a:rPr lang="en-US" sz="1200" dirty="0"/>
              <a:t> </a:t>
            </a:r>
            <a:r>
              <a:rPr lang="en-US" sz="1200" dirty="0" err="1"/>
              <a:t>законом</a:t>
            </a:r>
            <a:r>
              <a:rPr lang="en-US" sz="1200" dirty="0"/>
              <a:t> </a:t>
            </a:r>
            <a:r>
              <a:rPr lang="en-US" sz="1200" dirty="0" err="1"/>
              <a:t>предвиђене</a:t>
            </a:r>
            <a:r>
              <a:rPr lang="en-US" sz="1200" dirty="0"/>
              <a:t> </a:t>
            </a:r>
            <a:r>
              <a:rPr lang="en-US" sz="1200" dirty="0" err="1"/>
              <a:t>елементе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1.1.2. </a:t>
            </a:r>
            <a:r>
              <a:rPr lang="en-US" sz="1200" dirty="0" err="1"/>
              <a:t>Школски</a:t>
            </a:r>
            <a:r>
              <a:rPr lang="en-US" sz="1200" dirty="0"/>
              <a:t> </a:t>
            </a:r>
            <a:r>
              <a:rPr lang="en-US" sz="1200" dirty="0" err="1"/>
              <a:t>програм</a:t>
            </a:r>
            <a:r>
              <a:rPr lang="en-US" sz="1200" dirty="0"/>
              <a:t> </a:t>
            </a:r>
            <a:r>
              <a:rPr lang="en-US" sz="1200" dirty="0" err="1"/>
              <a:t>је</a:t>
            </a:r>
            <a:r>
              <a:rPr lang="en-US" sz="1200" dirty="0"/>
              <a:t> </a:t>
            </a:r>
            <a:r>
              <a:rPr lang="en-US" sz="1200" dirty="0" err="1"/>
              <a:t>сачињен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основу</a:t>
            </a:r>
            <a:r>
              <a:rPr lang="en-US" sz="1200" dirty="0"/>
              <a:t> </a:t>
            </a:r>
            <a:r>
              <a:rPr lang="en-US" sz="1200" dirty="0" err="1"/>
              <a:t>наставног</a:t>
            </a:r>
            <a:r>
              <a:rPr lang="en-US" sz="1200" dirty="0"/>
              <a:t> </a:t>
            </a:r>
            <a:r>
              <a:rPr lang="en-US" sz="1200" dirty="0" err="1"/>
              <a:t>плана</a:t>
            </a:r>
            <a:r>
              <a:rPr lang="en-US" sz="1200" dirty="0"/>
              <a:t> и </a:t>
            </a:r>
            <a:r>
              <a:rPr lang="en-US" sz="1200" dirty="0" err="1"/>
              <a:t>програма</a:t>
            </a:r>
            <a:r>
              <a:rPr lang="en-US" sz="1200" b="1" dirty="0"/>
              <a:t>.</a:t>
            </a:r>
            <a:endParaRPr lang="en-US" sz="1200" dirty="0"/>
          </a:p>
          <a:p>
            <a:r>
              <a:rPr lang="en-US" sz="1200" b="1" dirty="0"/>
              <a:t>1.1.3. </a:t>
            </a:r>
            <a:r>
              <a:rPr lang="en-US" sz="1200" dirty="0" err="1"/>
              <a:t>Годишњи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сачињен</a:t>
            </a:r>
            <a:r>
              <a:rPr lang="en-US" sz="1200" dirty="0"/>
              <a:t> </a:t>
            </a:r>
            <a:r>
              <a:rPr lang="en-US" sz="1200" dirty="0" err="1"/>
              <a:t>је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основу</a:t>
            </a:r>
            <a:r>
              <a:rPr lang="en-US" sz="1200" dirty="0"/>
              <a:t> </a:t>
            </a:r>
            <a:r>
              <a:rPr lang="en-US" sz="1200" dirty="0" err="1"/>
              <a:t>школског</a:t>
            </a:r>
            <a:r>
              <a:rPr lang="en-US" sz="1200" dirty="0"/>
              <a:t> </a:t>
            </a:r>
            <a:r>
              <a:rPr lang="en-US" sz="1200" dirty="0" err="1"/>
              <a:t>програма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1.1.4. </a:t>
            </a:r>
            <a:r>
              <a:rPr lang="en-US" sz="1200" dirty="0" err="1"/>
              <a:t>Глобални</a:t>
            </a:r>
            <a:r>
              <a:rPr lang="en-US" sz="1200" dirty="0"/>
              <a:t>/</a:t>
            </a:r>
            <a:r>
              <a:rPr lang="en-US" sz="1200" dirty="0" err="1"/>
              <a:t>годишњи</a:t>
            </a:r>
            <a:r>
              <a:rPr lang="en-US" sz="1200" dirty="0"/>
              <a:t> </a:t>
            </a:r>
            <a:r>
              <a:rPr lang="en-US" sz="1200" dirty="0" err="1"/>
              <a:t>планови</a:t>
            </a:r>
            <a:r>
              <a:rPr lang="en-US" sz="1200" dirty="0"/>
              <a:t> </a:t>
            </a:r>
            <a:r>
              <a:rPr lang="en-US" sz="1200" dirty="0" err="1"/>
              <a:t>наставних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саставни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део</a:t>
            </a:r>
            <a:r>
              <a:rPr lang="en-US" sz="1200" dirty="0"/>
              <a:t> </a:t>
            </a:r>
            <a:r>
              <a:rPr lang="en-US" sz="1200" dirty="0" err="1"/>
              <a:t>годишњег</a:t>
            </a:r>
            <a:r>
              <a:rPr lang="en-US" sz="1200" dirty="0"/>
              <a:t> </a:t>
            </a:r>
            <a:r>
              <a:rPr lang="en-US" sz="1200" dirty="0" err="1"/>
              <a:t>плана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1.1.5</a:t>
            </a:r>
            <a:r>
              <a:rPr lang="en-US" sz="1200" dirty="0"/>
              <a:t>. </a:t>
            </a:r>
            <a:r>
              <a:rPr lang="en-US" sz="1200" dirty="0" err="1"/>
              <a:t>Годишњи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садржи</a:t>
            </a:r>
            <a:r>
              <a:rPr lang="en-US" sz="1200" dirty="0"/>
              <a:t> </a:t>
            </a:r>
            <a:r>
              <a:rPr lang="en-US" sz="1200" dirty="0" err="1"/>
              <a:t>посебне</a:t>
            </a:r>
            <a:r>
              <a:rPr lang="en-US" sz="1200" dirty="0"/>
              <a:t> </a:t>
            </a:r>
            <a:r>
              <a:rPr lang="en-US" sz="1200" dirty="0" err="1"/>
              <a:t>програме</a:t>
            </a:r>
            <a:r>
              <a:rPr lang="en-US" sz="1200" dirty="0"/>
              <a:t> </a:t>
            </a:r>
            <a:r>
              <a:rPr lang="en-US" sz="1200" dirty="0" err="1"/>
              <a:t>васпитног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.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1.2. </a:t>
            </a:r>
            <a:r>
              <a:rPr lang="en-US" sz="1200" b="1" dirty="0" err="1" smtClean="0">
                <a:solidFill>
                  <a:srgbClr val="FF0000"/>
                </a:solidFill>
              </a:rPr>
              <a:t>Елементи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школског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програма</a:t>
            </a:r>
            <a:r>
              <a:rPr lang="en-US" sz="1200" b="1" dirty="0">
                <a:solidFill>
                  <a:srgbClr val="FF0000"/>
                </a:solidFill>
              </a:rPr>
              <a:t> и </a:t>
            </a:r>
            <a:r>
              <a:rPr lang="en-US" sz="1200" b="1" dirty="0" err="1">
                <a:solidFill>
                  <a:srgbClr val="FF0000"/>
                </a:solidFill>
              </a:rPr>
              <a:t>годишњег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плана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рада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школе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међусобно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су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усклађени</a:t>
            </a:r>
            <a:r>
              <a:rPr lang="en-US" sz="1200" b="1" dirty="0"/>
              <a:t>. </a:t>
            </a:r>
            <a:endParaRPr lang="en-US" sz="1200" dirty="0"/>
          </a:p>
          <a:p>
            <a:r>
              <a:rPr lang="en-US" sz="1200" b="1" dirty="0"/>
              <a:t>1.2.1.</a:t>
            </a:r>
            <a:r>
              <a:rPr lang="en-US" sz="1200" dirty="0"/>
              <a:t> У </a:t>
            </a:r>
            <a:r>
              <a:rPr lang="en-US" sz="1200" dirty="0" err="1"/>
              <a:t>годишњи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уграђен</a:t>
            </a:r>
            <a:r>
              <a:rPr lang="en-US" sz="1200" dirty="0"/>
              <a:t> je </a:t>
            </a:r>
            <a:r>
              <a:rPr lang="en-US" sz="1200" dirty="0" err="1"/>
              <a:t>акциони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школског</a:t>
            </a:r>
            <a:r>
              <a:rPr lang="en-US" sz="1200" dirty="0"/>
              <a:t> </a:t>
            </a:r>
            <a:r>
              <a:rPr lang="en-US" sz="1200" dirty="0" err="1"/>
              <a:t>развојног</a:t>
            </a:r>
            <a:r>
              <a:rPr lang="en-US" sz="1200" dirty="0"/>
              <a:t> </a:t>
            </a:r>
            <a:r>
              <a:rPr lang="en-US" sz="1200" dirty="0" err="1"/>
              <a:t>плана</a:t>
            </a:r>
            <a:r>
              <a:rPr lang="en-US" sz="1200" dirty="0"/>
              <a:t> </a:t>
            </a:r>
            <a:r>
              <a:rPr lang="en-US" sz="1200" dirty="0" err="1"/>
              <a:t>за</a:t>
            </a:r>
            <a:r>
              <a:rPr lang="en-US" sz="1200" dirty="0"/>
              <a:t> </a:t>
            </a:r>
            <a:r>
              <a:rPr lang="en-US" sz="1200" dirty="0" err="1"/>
              <a:t>текућу</a:t>
            </a:r>
            <a:r>
              <a:rPr lang="en-US" sz="1200" dirty="0"/>
              <a:t> </a:t>
            </a:r>
            <a:r>
              <a:rPr lang="en-US" sz="1200" dirty="0" err="1"/>
              <a:t>годину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1.2.2.</a:t>
            </a:r>
            <a:r>
              <a:rPr lang="en-US" sz="1200" dirty="0"/>
              <a:t> У </a:t>
            </a:r>
            <a:r>
              <a:rPr lang="en-US" sz="1200" dirty="0" err="1"/>
              <a:t>годишњем</a:t>
            </a:r>
            <a:r>
              <a:rPr lang="en-US" sz="1200" dirty="0"/>
              <a:t> </a:t>
            </a:r>
            <a:r>
              <a:rPr lang="en-US" sz="1200" dirty="0" err="1"/>
              <a:t>плану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оперативно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разрађени</a:t>
            </a:r>
            <a:r>
              <a:rPr lang="en-US" sz="1200" dirty="0"/>
              <a:t> </a:t>
            </a:r>
            <a:r>
              <a:rPr lang="en-US" sz="1200" dirty="0" err="1"/>
              <a:t>структурни</a:t>
            </a:r>
            <a:r>
              <a:rPr lang="en-US" sz="1200" dirty="0"/>
              <a:t> </a:t>
            </a:r>
            <a:r>
              <a:rPr lang="en-US" sz="1200" dirty="0" err="1"/>
              <a:t>елементи</a:t>
            </a:r>
            <a:r>
              <a:rPr lang="en-US" sz="1200" dirty="0"/>
              <a:t> </a:t>
            </a:r>
            <a:r>
              <a:rPr lang="en-US" sz="1200" dirty="0" err="1"/>
              <a:t>школског</a:t>
            </a:r>
            <a:r>
              <a:rPr lang="en-US" sz="1200" dirty="0"/>
              <a:t> </a:t>
            </a:r>
            <a:r>
              <a:rPr lang="en-US" sz="1200" dirty="0" err="1"/>
              <a:t>програма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1.2.3</a:t>
            </a:r>
            <a:r>
              <a:rPr lang="en-US" sz="1200" dirty="0"/>
              <a:t>. </a:t>
            </a:r>
            <a:r>
              <a:rPr lang="en-US" sz="1200" dirty="0" err="1"/>
              <a:t>Програми</a:t>
            </a:r>
            <a:r>
              <a:rPr lang="en-US" sz="1200" dirty="0"/>
              <a:t> </a:t>
            </a:r>
            <a:r>
              <a:rPr lang="en-US" sz="1200" dirty="0" err="1"/>
              <a:t>наставних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међусобно</a:t>
            </a:r>
            <a:r>
              <a:rPr lang="en-US" sz="1200" dirty="0"/>
              <a:t> </a:t>
            </a:r>
            <a:r>
              <a:rPr lang="en-US" sz="1200" dirty="0" err="1"/>
              <a:t>садржајно</a:t>
            </a:r>
            <a:r>
              <a:rPr lang="en-US" sz="1200" dirty="0"/>
              <a:t> </a:t>
            </a:r>
            <a:r>
              <a:rPr lang="en-US" sz="1200" dirty="0" err="1"/>
              <a:t>усклађени</a:t>
            </a:r>
            <a:r>
              <a:rPr lang="en-US" sz="1200" dirty="0"/>
              <a:t> у </a:t>
            </a:r>
            <a:r>
              <a:rPr lang="en-US" sz="1200" dirty="0" err="1"/>
              <a:t>оквиру</a:t>
            </a:r>
            <a:r>
              <a:rPr lang="en-US" sz="1200" dirty="0"/>
              <a:t> </a:t>
            </a:r>
            <a:r>
              <a:rPr lang="en-US" sz="1200" dirty="0" err="1"/>
              <a:t>сваког</a:t>
            </a:r>
            <a:r>
              <a:rPr lang="en-US" sz="1200" dirty="0"/>
              <a:t> </a:t>
            </a:r>
            <a:r>
              <a:rPr lang="en-US" sz="1200" dirty="0" err="1"/>
              <a:t>разреда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1.2.4.</a:t>
            </a:r>
            <a:r>
              <a:rPr lang="en-US" sz="1200" dirty="0"/>
              <a:t> </a:t>
            </a:r>
            <a:r>
              <a:rPr lang="en-US" sz="1200" dirty="0" err="1"/>
              <a:t>Програми</a:t>
            </a:r>
            <a:r>
              <a:rPr lang="en-US" sz="1200" dirty="0"/>
              <a:t> </a:t>
            </a:r>
            <a:r>
              <a:rPr lang="en-US" sz="1200" dirty="0" err="1"/>
              <a:t>наставних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међусобно</a:t>
            </a:r>
            <a:r>
              <a:rPr lang="en-US" sz="1200" dirty="0"/>
              <a:t> </a:t>
            </a:r>
            <a:r>
              <a:rPr lang="en-US" sz="1200" dirty="0" err="1"/>
              <a:t>временски</a:t>
            </a:r>
            <a:r>
              <a:rPr lang="en-US" sz="1200" dirty="0"/>
              <a:t> </a:t>
            </a:r>
            <a:r>
              <a:rPr lang="en-US" sz="1200" dirty="0" err="1"/>
              <a:t>усклађени</a:t>
            </a:r>
            <a:r>
              <a:rPr lang="en-US" sz="1200" dirty="0"/>
              <a:t> у </a:t>
            </a:r>
            <a:r>
              <a:rPr lang="en-US" sz="1200" dirty="0" err="1"/>
              <a:t>оквиру</a:t>
            </a:r>
            <a:r>
              <a:rPr lang="en-US" sz="1200" dirty="0"/>
              <a:t> </a:t>
            </a:r>
            <a:r>
              <a:rPr lang="en-US" sz="1200" dirty="0" err="1"/>
              <a:t>сваког</a:t>
            </a:r>
            <a:r>
              <a:rPr lang="en-US" sz="1200" dirty="0"/>
              <a:t> </a:t>
            </a:r>
            <a:r>
              <a:rPr lang="en-US" sz="1200" dirty="0" err="1"/>
              <a:t>разреда</a:t>
            </a:r>
            <a:r>
              <a:rPr lang="en-US" sz="1200" dirty="0"/>
              <a:t>.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1.3</a:t>
            </a:r>
            <a:r>
              <a:rPr lang="en-US" sz="1200" b="1" dirty="0" smtClean="0">
                <a:solidFill>
                  <a:srgbClr val="FF0000"/>
                </a:solidFill>
              </a:rPr>
              <a:t>. </a:t>
            </a:r>
            <a:r>
              <a:rPr lang="en-US" sz="1200" b="1" dirty="0" err="1">
                <a:solidFill>
                  <a:srgbClr val="FF0000"/>
                </a:solidFill>
              </a:rPr>
              <a:t>Годишњи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план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рада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школе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омогућава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остварење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циљева</a:t>
            </a:r>
            <a:r>
              <a:rPr lang="en-US" sz="1200" b="1" dirty="0">
                <a:solidFill>
                  <a:srgbClr val="FF0000"/>
                </a:solidFill>
              </a:rPr>
              <a:t> и </a:t>
            </a:r>
            <a:r>
              <a:rPr lang="en-US" sz="1200" b="1" dirty="0" err="1">
                <a:solidFill>
                  <a:srgbClr val="FF0000"/>
                </a:solidFill>
              </a:rPr>
              <a:t>стандарда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образовања</a:t>
            </a:r>
            <a:r>
              <a:rPr lang="en-US" sz="1200" b="1" dirty="0">
                <a:solidFill>
                  <a:srgbClr val="FF0000"/>
                </a:solidFill>
              </a:rPr>
              <a:t> и </a:t>
            </a:r>
            <a:r>
              <a:rPr lang="en-US" sz="1200" b="1" dirty="0" err="1">
                <a:solidFill>
                  <a:srgbClr val="FF0000"/>
                </a:solidFill>
              </a:rPr>
              <a:t>васпитања</a:t>
            </a:r>
            <a:r>
              <a:rPr lang="en-US" sz="1200" b="1" dirty="0">
                <a:solidFill>
                  <a:srgbClr val="FF0000"/>
                </a:solidFill>
              </a:rPr>
              <a:t>. 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b="1" dirty="0"/>
              <a:t>1.3.1.</a:t>
            </a:r>
            <a:r>
              <a:rPr lang="en-US" sz="1200" dirty="0"/>
              <a:t> У </a:t>
            </a:r>
            <a:r>
              <a:rPr lang="en-US" sz="1200" dirty="0" err="1"/>
              <a:t>годишњим</a:t>
            </a:r>
            <a:r>
              <a:rPr lang="en-US" sz="1200" dirty="0"/>
              <a:t> </a:t>
            </a:r>
            <a:r>
              <a:rPr lang="en-US" sz="1200" dirty="0" err="1"/>
              <a:t>плановима</a:t>
            </a:r>
            <a:r>
              <a:rPr lang="en-US" sz="1200" dirty="0"/>
              <a:t> </a:t>
            </a:r>
            <a:r>
              <a:rPr lang="en-US" sz="1200" dirty="0" err="1"/>
              <a:t>наставних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наведени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циљеви</a:t>
            </a:r>
            <a:r>
              <a:rPr lang="en-US" sz="1200" dirty="0"/>
              <a:t> </a:t>
            </a:r>
            <a:r>
              <a:rPr lang="en-US" sz="1200" dirty="0" err="1"/>
              <a:t>учења</a:t>
            </a:r>
            <a:r>
              <a:rPr lang="en-US" sz="1200" dirty="0"/>
              <a:t> </a:t>
            </a:r>
            <a:r>
              <a:rPr lang="en-US" sz="1200" dirty="0" err="1"/>
              <a:t>по</a:t>
            </a:r>
            <a:r>
              <a:rPr lang="en-US" sz="1200" dirty="0"/>
              <a:t> </a:t>
            </a:r>
            <a:r>
              <a:rPr lang="en-US" sz="1200" dirty="0" err="1"/>
              <a:t>разредима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1.3.2.</a:t>
            </a:r>
            <a:r>
              <a:rPr lang="en-US" sz="1200" dirty="0"/>
              <a:t> </a:t>
            </a:r>
            <a:r>
              <a:rPr lang="en-US" sz="1200" dirty="0" err="1"/>
              <a:t>Годишњи</a:t>
            </a:r>
            <a:r>
              <a:rPr lang="en-US" sz="1200" dirty="0"/>
              <a:t> </a:t>
            </a:r>
            <a:r>
              <a:rPr lang="en-US" sz="1200" dirty="0" err="1"/>
              <a:t>планови</a:t>
            </a:r>
            <a:r>
              <a:rPr lang="en-US" sz="1200" dirty="0"/>
              <a:t> </a:t>
            </a:r>
            <a:r>
              <a:rPr lang="en-US" sz="1200" dirty="0" err="1"/>
              <a:t>наставних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садрже</a:t>
            </a:r>
            <a:r>
              <a:rPr lang="en-US" sz="1200" dirty="0"/>
              <a:t> </a:t>
            </a:r>
            <a:r>
              <a:rPr lang="en-US" sz="1200" dirty="0" err="1"/>
              <a:t>образовне</a:t>
            </a:r>
            <a:r>
              <a:rPr lang="en-US" sz="1200" dirty="0"/>
              <a:t> </a:t>
            </a:r>
            <a:r>
              <a:rPr lang="en-US" sz="1200" dirty="0" err="1"/>
              <a:t>стандарде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1.3.3.</a:t>
            </a:r>
            <a:r>
              <a:rPr lang="en-US" sz="1200" dirty="0"/>
              <a:t> У </a:t>
            </a:r>
            <a:r>
              <a:rPr lang="en-US" sz="1200" dirty="0" err="1"/>
              <a:t>годишњим</a:t>
            </a:r>
            <a:r>
              <a:rPr lang="en-US" sz="1200" dirty="0"/>
              <a:t> </a:t>
            </a:r>
            <a:r>
              <a:rPr lang="en-US" sz="1200" dirty="0" err="1"/>
              <a:t>плановима</a:t>
            </a:r>
            <a:r>
              <a:rPr lang="en-US" sz="1200" dirty="0"/>
              <a:t> </a:t>
            </a:r>
            <a:r>
              <a:rPr lang="en-US" sz="1200" dirty="0" err="1"/>
              <a:t>наставних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предвиђена</a:t>
            </a:r>
            <a:r>
              <a:rPr lang="en-US" sz="1200" dirty="0"/>
              <a:t> </a:t>
            </a:r>
            <a:r>
              <a:rPr lang="en-US" sz="1200" dirty="0" err="1"/>
              <a:t>је</a:t>
            </a:r>
            <a:r>
              <a:rPr lang="en-US" sz="1200" dirty="0"/>
              <a:t> </a:t>
            </a:r>
            <a:r>
              <a:rPr lang="en-US" sz="1200" dirty="0" err="1"/>
              <a:t>провера</a:t>
            </a:r>
            <a:r>
              <a:rPr lang="en-US" sz="1200" dirty="0"/>
              <a:t> </a:t>
            </a:r>
            <a:r>
              <a:rPr lang="en-US" sz="1200" dirty="0" err="1"/>
              <a:t>остварености</a:t>
            </a:r>
            <a:r>
              <a:rPr lang="en-US" sz="1200" dirty="0"/>
              <a:t> </a:t>
            </a:r>
            <a:r>
              <a:rPr lang="en-US" sz="1200" dirty="0" err="1"/>
              <a:t>прописаних</a:t>
            </a:r>
            <a:r>
              <a:rPr lang="en-US" sz="1200" dirty="0"/>
              <a:t> </a:t>
            </a:r>
            <a:r>
              <a:rPr lang="en-US" sz="1200" dirty="0" err="1"/>
              <a:t>образовних</a:t>
            </a:r>
            <a:r>
              <a:rPr lang="en-US" sz="1200" dirty="0"/>
              <a:t> </a:t>
            </a:r>
            <a:r>
              <a:rPr lang="en-US" sz="1200" dirty="0" err="1"/>
              <a:t>стандарда</a:t>
            </a:r>
            <a:r>
              <a:rPr lang="en-US" sz="1200" dirty="0"/>
              <a:t> </a:t>
            </a:r>
            <a:r>
              <a:rPr lang="en-US" sz="1200" dirty="0" err="1"/>
              <a:t>или</a:t>
            </a:r>
            <a:r>
              <a:rPr lang="en-US" sz="1200" dirty="0"/>
              <a:t> </a:t>
            </a:r>
            <a:r>
              <a:rPr lang="en-US" sz="1200" dirty="0" err="1"/>
              <a:t>циљева</a:t>
            </a:r>
            <a:r>
              <a:rPr lang="en-US" sz="1200" dirty="0"/>
              <a:t> </a:t>
            </a:r>
            <a:r>
              <a:rPr lang="en-US" sz="1200" dirty="0" err="1"/>
              <a:t>учења</a:t>
            </a:r>
            <a:r>
              <a:rPr lang="en-US" sz="1200" dirty="0"/>
              <a:t> </a:t>
            </a:r>
            <a:r>
              <a:rPr lang="en-US" sz="1200" dirty="0" err="1"/>
              <a:t>наставног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наведених</a:t>
            </a:r>
            <a:r>
              <a:rPr lang="en-US" sz="1200" dirty="0"/>
              <a:t> у </a:t>
            </a:r>
            <a:r>
              <a:rPr lang="en-US" sz="1200" dirty="0" err="1"/>
              <a:t>наставном</a:t>
            </a:r>
            <a:r>
              <a:rPr lang="en-US" sz="1200" dirty="0"/>
              <a:t> </a:t>
            </a:r>
            <a:r>
              <a:rPr lang="en-US" sz="1200" dirty="0" err="1"/>
              <a:t>програму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1.3.4.</a:t>
            </a:r>
            <a:r>
              <a:rPr lang="en-US" sz="1200" dirty="0"/>
              <a:t> У </a:t>
            </a:r>
            <a:r>
              <a:rPr lang="en-US" sz="1200" dirty="0" err="1"/>
              <a:t>оперативним</a:t>
            </a:r>
            <a:r>
              <a:rPr lang="en-US" sz="1200" dirty="0"/>
              <a:t>/</a:t>
            </a:r>
            <a:r>
              <a:rPr lang="en-US" sz="1200" dirty="0" err="1"/>
              <a:t>месечним</a:t>
            </a:r>
            <a:r>
              <a:rPr lang="en-US" sz="1200" dirty="0"/>
              <a:t> </a:t>
            </a:r>
            <a:r>
              <a:rPr lang="en-US" sz="1200" dirty="0" err="1"/>
              <a:t>плановима</a:t>
            </a:r>
            <a:r>
              <a:rPr lang="en-US" sz="1200" dirty="0"/>
              <a:t> </a:t>
            </a:r>
            <a:r>
              <a:rPr lang="en-US" sz="1200" dirty="0" err="1"/>
              <a:t>наставника</a:t>
            </a:r>
            <a:r>
              <a:rPr lang="en-US" sz="1200" dirty="0"/>
              <a:t> </a:t>
            </a:r>
            <a:r>
              <a:rPr lang="en-US" sz="1200" dirty="0" err="1"/>
              <a:t>наведено</a:t>
            </a:r>
            <a:r>
              <a:rPr lang="en-US" sz="1200" dirty="0"/>
              <a:t> </a:t>
            </a:r>
            <a:r>
              <a:rPr lang="en-US" sz="1200" dirty="0" err="1"/>
              <a:t>је</a:t>
            </a:r>
            <a:r>
              <a:rPr lang="en-US" sz="1200" dirty="0"/>
              <a:t> </a:t>
            </a:r>
            <a:r>
              <a:rPr lang="en-US" sz="1200" dirty="0" err="1"/>
              <a:t>којим</a:t>
            </a:r>
            <a:r>
              <a:rPr lang="en-US" sz="1200" dirty="0"/>
              <a:t> </a:t>
            </a:r>
            <a:r>
              <a:rPr lang="en-US" sz="1200" dirty="0" err="1"/>
              <a:t>садржајима</a:t>
            </a:r>
            <a:r>
              <a:rPr lang="en-US" sz="1200" dirty="0"/>
              <a:t> </a:t>
            </a:r>
            <a:r>
              <a:rPr lang="en-US" sz="1200" dirty="0" err="1"/>
              <a:t>ће</a:t>
            </a:r>
            <a:r>
              <a:rPr lang="en-US" sz="1200" dirty="0"/>
              <a:t> </a:t>
            </a:r>
            <a:r>
              <a:rPr lang="en-US" sz="1200" dirty="0" err="1"/>
              <a:t>се</a:t>
            </a:r>
            <a:r>
              <a:rPr lang="en-US" sz="1200" dirty="0"/>
              <a:t> </a:t>
            </a:r>
            <a:r>
              <a:rPr lang="en-US" sz="1200" dirty="0" err="1"/>
              <a:t>остварити</a:t>
            </a:r>
            <a:r>
              <a:rPr lang="en-US" sz="1200" dirty="0"/>
              <a:t> </a:t>
            </a:r>
            <a:r>
              <a:rPr lang="en-US" sz="1200" dirty="0" err="1"/>
              <a:t>циљеви</a:t>
            </a:r>
            <a:r>
              <a:rPr lang="en-US" sz="1200" dirty="0"/>
              <a:t> </a:t>
            </a:r>
            <a:r>
              <a:rPr lang="en-US" sz="1200" dirty="0" err="1"/>
              <a:t>учења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у </a:t>
            </a:r>
            <a:r>
              <a:rPr lang="en-US" sz="1200" dirty="0" err="1"/>
              <a:t>датом</a:t>
            </a:r>
            <a:r>
              <a:rPr lang="en-US" sz="1200" dirty="0"/>
              <a:t> </a:t>
            </a:r>
            <a:r>
              <a:rPr lang="en-US" sz="1200" dirty="0" err="1"/>
              <a:t>разреду</a:t>
            </a:r>
            <a:r>
              <a:rPr lang="en-US" sz="1200" dirty="0"/>
              <a:t>.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1.4. </a:t>
            </a:r>
            <a:r>
              <a:rPr lang="en-US" sz="1200" b="1" dirty="0" err="1" smtClean="0">
                <a:solidFill>
                  <a:srgbClr val="FF0000"/>
                </a:solidFill>
              </a:rPr>
              <a:t>Школски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програм</a:t>
            </a:r>
            <a:r>
              <a:rPr lang="en-US" sz="1200" b="1" dirty="0">
                <a:solidFill>
                  <a:srgbClr val="FF0000"/>
                </a:solidFill>
              </a:rPr>
              <a:t> и </a:t>
            </a:r>
            <a:r>
              <a:rPr lang="en-US" sz="1200" b="1" dirty="0" err="1">
                <a:solidFill>
                  <a:srgbClr val="FF0000"/>
                </a:solidFill>
              </a:rPr>
              <a:t>годишњи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план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рада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школе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усмерени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су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на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задовољење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различитих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потреба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ученика</a:t>
            </a:r>
            <a:r>
              <a:rPr lang="en-US" sz="1200" b="1" dirty="0">
                <a:solidFill>
                  <a:srgbClr val="FF0000"/>
                </a:solidFill>
              </a:rPr>
              <a:t>. 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 </a:t>
            </a:r>
            <a:r>
              <a:rPr lang="en-US" sz="1200" b="1" dirty="0" smtClean="0"/>
              <a:t>1.4.1</a:t>
            </a:r>
            <a:r>
              <a:rPr lang="en-US" sz="1200" dirty="0"/>
              <a:t>. </a:t>
            </a:r>
            <a:r>
              <a:rPr lang="en-US" sz="1200" dirty="0" err="1"/>
              <a:t>Годишњи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садржи</a:t>
            </a:r>
            <a:r>
              <a:rPr lang="en-US" sz="1200" dirty="0"/>
              <a:t> </a:t>
            </a:r>
            <a:r>
              <a:rPr lang="en-US" sz="1200" dirty="0" err="1"/>
              <a:t>листу</a:t>
            </a:r>
            <a:r>
              <a:rPr lang="en-US" sz="1200" dirty="0"/>
              <a:t> </a:t>
            </a:r>
            <a:r>
              <a:rPr lang="en-US" sz="1200" dirty="0" err="1"/>
              <a:t>изборних</a:t>
            </a:r>
            <a:r>
              <a:rPr lang="en-US" sz="1200" dirty="0"/>
              <a:t> </a:t>
            </a:r>
            <a:r>
              <a:rPr lang="en-US" sz="1200" dirty="0" err="1"/>
              <a:t>предмета</a:t>
            </a:r>
            <a:r>
              <a:rPr lang="en-US" sz="1200" dirty="0"/>
              <a:t> </a:t>
            </a:r>
            <a:r>
              <a:rPr lang="en-US" sz="1200" dirty="0" err="1"/>
              <a:t>која</a:t>
            </a:r>
            <a:r>
              <a:rPr lang="en-US" sz="1200" dirty="0"/>
              <a:t> </a:t>
            </a:r>
            <a:r>
              <a:rPr lang="en-US" sz="1200" dirty="0" err="1"/>
              <a:t>је</a:t>
            </a:r>
            <a:r>
              <a:rPr lang="en-US" sz="1200" dirty="0"/>
              <a:t> </a:t>
            </a:r>
            <a:r>
              <a:rPr lang="en-US" sz="1200" dirty="0" err="1"/>
              <a:t>сачињена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основу</a:t>
            </a:r>
            <a:r>
              <a:rPr lang="en-US" sz="1200" dirty="0"/>
              <a:t> </a:t>
            </a:r>
            <a:r>
              <a:rPr lang="en-US" sz="1200" dirty="0" err="1"/>
              <a:t>постојећих</a:t>
            </a:r>
            <a:r>
              <a:rPr lang="en-US" sz="1200" dirty="0"/>
              <a:t> </a:t>
            </a:r>
            <a:r>
              <a:rPr lang="en-US" sz="1200" dirty="0" err="1"/>
              <a:t>ресурса</a:t>
            </a:r>
            <a:r>
              <a:rPr lang="en-US" sz="1200" dirty="0"/>
              <a:t>. </a:t>
            </a:r>
          </a:p>
          <a:p>
            <a:r>
              <a:rPr lang="en-US" sz="1200" b="1" dirty="0"/>
              <a:t>1.4.2.</a:t>
            </a:r>
            <a:r>
              <a:rPr lang="en-US" sz="1200" dirty="0"/>
              <a:t> </a:t>
            </a:r>
            <a:r>
              <a:rPr lang="en-US" sz="1200" dirty="0" err="1"/>
              <a:t>Наставници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прилагодили</a:t>
            </a:r>
            <a:r>
              <a:rPr lang="en-US" sz="1200" dirty="0"/>
              <a:t> </a:t>
            </a:r>
            <a:r>
              <a:rPr lang="en-US" sz="1200" dirty="0" err="1"/>
              <a:t>годишњи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специфичностима</a:t>
            </a:r>
            <a:r>
              <a:rPr lang="en-US" sz="1200" dirty="0"/>
              <a:t> </a:t>
            </a:r>
            <a:r>
              <a:rPr lang="en-US" sz="1200" dirty="0" err="1"/>
              <a:t>одељења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1.4.3</a:t>
            </a:r>
            <a:r>
              <a:rPr lang="en-US" sz="1200" dirty="0"/>
              <a:t>. У </a:t>
            </a:r>
            <a:r>
              <a:rPr lang="en-US" sz="1200" dirty="0" err="1"/>
              <a:t>годишњем</a:t>
            </a:r>
            <a:r>
              <a:rPr lang="en-US" sz="1200" dirty="0"/>
              <a:t> </a:t>
            </a:r>
            <a:r>
              <a:rPr lang="en-US" sz="1200" dirty="0" err="1"/>
              <a:t>плану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предвиђен</a:t>
            </a:r>
            <a:r>
              <a:rPr lang="en-US" sz="1200" dirty="0"/>
              <a:t> </a:t>
            </a:r>
            <a:r>
              <a:rPr lang="en-US" sz="1200" dirty="0" err="1"/>
              <a:t>је</a:t>
            </a:r>
            <a:r>
              <a:rPr lang="en-US" sz="1200" dirty="0"/>
              <a:t>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израде</a:t>
            </a:r>
            <a:r>
              <a:rPr lang="en-US" sz="1200" dirty="0"/>
              <a:t> ИОП-а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основу</a:t>
            </a:r>
            <a:r>
              <a:rPr lang="en-US" sz="1200" dirty="0"/>
              <a:t> </a:t>
            </a:r>
            <a:r>
              <a:rPr lang="en-US" sz="1200" dirty="0" err="1"/>
              <a:t>анализе</a:t>
            </a:r>
            <a:r>
              <a:rPr lang="en-US" sz="1200" dirty="0"/>
              <a:t> </a:t>
            </a:r>
            <a:r>
              <a:rPr lang="en-US" sz="1200" dirty="0" err="1"/>
              <a:t>напредовања</a:t>
            </a:r>
            <a:r>
              <a:rPr lang="en-US" sz="1200" dirty="0"/>
              <a:t> </a:t>
            </a:r>
            <a:r>
              <a:rPr lang="en-US" sz="1200" dirty="0" err="1"/>
              <a:t>ученика</a:t>
            </a:r>
            <a:r>
              <a:rPr lang="en-US" sz="1200" dirty="0"/>
              <a:t> у </a:t>
            </a:r>
            <a:r>
              <a:rPr lang="en-US" sz="1200" dirty="0" err="1"/>
              <a:t>учењу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1.4.4.</a:t>
            </a:r>
            <a:r>
              <a:rPr lang="en-US" sz="1200" dirty="0"/>
              <a:t> </a:t>
            </a:r>
            <a:r>
              <a:rPr lang="en-US" sz="1200" dirty="0" err="1"/>
              <a:t>Факултативни</a:t>
            </a:r>
            <a:r>
              <a:rPr lang="en-US" sz="1200" dirty="0"/>
              <a:t> </a:t>
            </a:r>
            <a:r>
              <a:rPr lang="en-US" sz="1200" dirty="0" err="1"/>
              <a:t>програми</a:t>
            </a:r>
            <a:r>
              <a:rPr lang="en-US" sz="1200" dirty="0"/>
              <a:t> и </a:t>
            </a:r>
            <a:r>
              <a:rPr lang="en-US" sz="1200" dirty="0" err="1"/>
              <a:t>план</a:t>
            </a:r>
            <a:r>
              <a:rPr lang="en-US" sz="1200" dirty="0"/>
              <a:t> </a:t>
            </a:r>
            <a:r>
              <a:rPr lang="en-US" sz="1200" dirty="0" err="1"/>
              <a:t>ваннаставних</a:t>
            </a:r>
            <a:r>
              <a:rPr lang="en-US" sz="1200" dirty="0"/>
              <a:t> </a:t>
            </a:r>
            <a:r>
              <a:rPr lang="en-US" sz="1200" dirty="0" err="1"/>
              <a:t>активности</a:t>
            </a:r>
            <a:r>
              <a:rPr lang="en-US" sz="1200" dirty="0"/>
              <a:t> </a:t>
            </a:r>
            <a:r>
              <a:rPr lang="en-US" sz="1200" dirty="0" err="1"/>
              <a:t>сачињени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на</a:t>
            </a:r>
            <a:r>
              <a:rPr lang="en-US" sz="1200" dirty="0"/>
              <a:t> </a:t>
            </a:r>
            <a:r>
              <a:rPr lang="en-US" sz="1200" dirty="0" err="1"/>
              <a:t>основу</a:t>
            </a:r>
            <a:r>
              <a:rPr lang="en-US" sz="1200" dirty="0"/>
              <a:t> </a:t>
            </a:r>
            <a:r>
              <a:rPr lang="en-US" sz="1200" dirty="0" err="1"/>
              <a:t>интересовања</a:t>
            </a:r>
            <a:r>
              <a:rPr lang="en-US" sz="1200" dirty="0"/>
              <a:t> </a:t>
            </a:r>
            <a:r>
              <a:rPr lang="en-US" sz="1200" dirty="0" err="1"/>
              <a:t>ученика</a:t>
            </a:r>
            <a:r>
              <a:rPr lang="en-US" sz="1200" dirty="0"/>
              <a:t> и </a:t>
            </a:r>
            <a:r>
              <a:rPr lang="en-US" sz="1200" dirty="0" err="1"/>
              <a:t>постојећих</a:t>
            </a:r>
            <a:r>
              <a:rPr lang="en-US" sz="1200" dirty="0"/>
              <a:t> </a:t>
            </a:r>
            <a:r>
              <a:rPr lang="en-US" sz="1200" dirty="0" err="1"/>
              <a:t>ресурса</a:t>
            </a:r>
            <a:r>
              <a:rPr lang="en-US" sz="1200" dirty="0"/>
              <a:t>.</a:t>
            </a:r>
          </a:p>
          <a:p>
            <a:r>
              <a:rPr lang="en-US" sz="1200" b="1" dirty="0"/>
              <a:t>1.4.5.</a:t>
            </a:r>
            <a:r>
              <a:rPr lang="en-US" sz="1200" dirty="0"/>
              <a:t> У </a:t>
            </a:r>
            <a:r>
              <a:rPr lang="en-US" sz="1200" dirty="0" err="1"/>
              <a:t>годишњем</a:t>
            </a:r>
            <a:r>
              <a:rPr lang="en-US" sz="1200" dirty="0"/>
              <a:t> </a:t>
            </a:r>
            <a:r>
              <a:rPr lang="en-US" sz="1200" dirty="0" err="1"/>
              <a:t>плану</a:t>
            </a:r>
            <a:r>
              <a:rPr lang="en-US" sz="1200" dirty="0"/>
              <a:t> </a:t>
            </a:r>
            <a:r>
              <a:rPr lang="en-US" sz="1200" dirty="0" err="1"/>
              <a:t>рада</a:t>
            </a:r>
            <a:r>
              <a:rPr lang="en-US" sz="1200" dirty="0"/>
              <a:t> </a:t>
            </a:r>
            <a:r>
              <a:rPr lang="en-US" sz="1200" dirty="0" err="1"/>
              <a:t>школе</a:t>
            </a:r>
            <a:r>
              <a:rPr lang="en-US" sz="1200" dirty="0"/>
              <a:t> </a:t>
            </a:r>
            <a:r>
              <a:rPr lang="en-US" sz="1200" dirty="0" err="1"/>
              <a:t>наведене</a:t>
            </a:r>
            <a:r>
              <a:rPr lang="en-US" sz="1200" dirty="0"/>
              <a:t> </a:t>
            </a:r>
            <a:r>
              <a:rPr lang="en-US" sz="1200" dirty="0" err="1"/>
              <a:t>су</a:t>
            </a:r>
            <a:r>
              <a:rPr lang="en-US" sz="1200" dirty="0"/>
              <a:t> </a:t>
            </a:r>
            <a:r>
              <a:rPr lang="en-US" sz="1200" dirty="0" err="1"/>
              <a:t>одговорности</a:t>
            </a:r>
            <a:r>
              <a:rPr lang="en-US" sz="1200" dirty="0"/>
              <a:t>, </a:t>
            </a:r>
            <a:r>
              <a:rPr lang="en-US" sz="1200" dirty="0" err="1"/>
              <a:t>динамикаи</a:t>
            </a:r>
            <a:r>
              <a:rPr lang="en-US" sz="1200" dirty="0"/>
              <a:t> </a:t>
            </a:r>
            <a:r>
              <a:rPr lang="en-US" sz="1200" dirty="0" err="1"/>
              <a:t>начин</a:t>
            </a:r>
            <a:r>
              <a:rPr lang="en-US" sz="1200" dirty="0"/>
              <a:t> </a:t>
            </a:r>
            <a:r>
              <a:rPr lang="en-US" sz="1200" dirty="0" err="1"/>
              <a:t>реализацијеПрограмазаштите</a:t>
            </a:r>
            <a:r>
              <a:rPr lang="en-US" sz="1200" dirty="0"/>
              <a:t> </a:t>
            </a:r>
            <a:r>
              <a:rPr lang="en-US" sz="1200" dirty="0" err="1"/>
              <a:t>ученика</a:t>
            </a:r>
            <a:r>
              <a:rPr lang="en-US" sz="1200" dirty="0"/>
              <a:t> </a:t>
            </a:r>
            <a:r>
              <a:rPr lang="en-US" sz="1200" dirty="0" err="1"/>
              <a:t>од</a:t>
            </a:r>
            <a:r>
              <a:rPr lang="en-US" sz="1200" dirty="0"/>
              <a:t> </a:t>
            </a:r>
            <a:r>
              <a:rPr lang="en-US" sz="1200" dirty="0" err="1"/>
              <a:t>насиља</a:t>
            </a:r>
            <a:r>
              <a:rPr lang="en-US" sz="1200" dirty="0"/>
              <a:t>, </a:t>
            </a:r>
            <a:r>
              <a:rPr lang="en-US" sz="1200" dirty="0" err="1"/>
              <a:t>злостављања</a:t>
            </a:r>
            <a:r>
              <a:rPr lang="en-US" sz="1200" dirty="0"/>
              <a:t> и </a:t>
            </a:r>
            <a:r>
              <a:rPr lang="en-US" sz="1200" dirty="0" err="1"/>
              <a:t>занемаривања</a:t>
            </a:r>
            <a:r>
              <a:rPr lang="en-US" sz="1200" dirty="0"/>
              <a:t>. </a:t>
            </a:r>
          </a:p>
          <a:p>
            <a:r>
              <a:rPr lang="en-US" sz="1200" b="1" dirty="0"/>
              <a:t>1.4.6.</a:t>
            </a:r>
            <a:r>
              <a:rPr lang="en-US" sz="1200" dirty="0"/>
              <a:t> </a:t>
            </a:r>
            <a:r>
              <a:rPr lang="en-US" sz="1200" dirty="0" err="1"/>
              <a:t>Школски</a:t>
            </a:r>
            <a:r>
              <a:rPr lang="en-US" sz="1200" dirty="0"/>
              <a:t> </a:t>
            </a:r>
            <a:r>
              <a:rPr lang="en-US" sz="1200" dirty="0" err="1"/>
              <a:t>програм</a:t>
            </a:r>
            <a:r>
              <a:rPr lang="en-US" sz="1200" dirty="0"/>
              <a:t> </a:t>
            </a:r>
            <a:r>
              <a:rPr lang="en-US" sz="1200" dirty="0" err="1"/>
              <a:t>садржи</a:t>
            </a:r>
            <a:r>
              <a:rPr lang="en-US" sz="1200" dirty="0"/>
              <a:t> </a:t>
            </a:r>
            <a:r>
              <a:rPr lang="en-US" sz="1200" dirty="0" err="1"/>
              <a:t>посебне</a:t>
            </a:r>
            <a:r>
              <a:rPr lang="en-US" sz="1200" dirty="0"/>
              <a:t> </a:t>
            </a:r>
            <a:r>
              <a:rPr lang="en-US" sz="1200" dirty="0" err="1"/>
              <a:t>програме</a:t>
            </a:r>
            <a:r>
              <a:rPr lang="en-US" sz="1200" dirty="0"/>
              <a:t> </a:t>
            </a:r>
            <a:r>
              <a:rPr lang="en-US" sz="1200" dirty="0" err="1"/>
              <a:t>за</a:t>
            </a:r>
            <a:r>
              <a:rPr lang="en-US" sz="1200" dirty="0"/>
              <a:t> </a:t>
            </a:r>
            <a:r>
              <a:rPr lang="en-US" sz="1200" dirty="0" err="1"/>
              <a:t>двојезичну</a:t>
            </a:r>
            <a:r>
              <a:rPr lang="en-US" sz="1200" dirty="0"/>
              <a:t> </a:t>
            </a:r>
            <a:r>
              <a:rPr lang="en-US" sz="1200" dirty="0" err="1"/>
              <a:t>популацију</a:t>
            </a:r>
            <a:r>
              <a:rPr lang="en-US" sz="1200" dirty="0"/>
              <a:t> </a:t>
            </a:r>
            <a:r>
              <a:rPr lang="en-US" sz="1200" dirty="0" err="1"/>
              <a:t>ученика</a:t>
            </a:r>
            <a:endParaRPr lang="en-US" sz="1200" dirty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/>
              <a:t>Приликом анализе и вредновања овог подручја коришћени су следећи извори:</a:t>
            </a:r>
            <a:endParaRPr lang="en-US" dirty="0"/>
          </a:p>
          <a:p>
            <a:pPr lvl="0"/>
            <a:r>
              <a:rPr lang="sr-Cyrl-CS" dirty="0"/>
              <a:t>Школски програм;</a:t>
            </a:r>
            <a:endParaRPr lang="en-US" dirty="0"/>
          </a:p>
          <a:p>
            <a:pPr lvl="0"/>
            <a:r>
              <a:rPr lang="sr-Cyrl-CS" dirty="0"/>
              <a:t>Наставни планови и програми;</a:t>
            </a:r>
            <a:endParaRPr lang="en-US" dirty="0"/>
          </a:p>
          <a:p>
            <a:pPr lvl="0"/>
            <a:r>
              <a:rPr lang="sr-Cyrl-CS" dirty="0"/>
              <a:t>Годишњи програм рада;</a:t>
            </a:r>
            <a:endParaRPr lang="en-US" dirty="0"/>
          </a:p>
          <a:p>
            <a:pPr lvl="0"/>
            <a:r>
              <a:rPr lang="sr-Cyrl-CS" dirty="0"/>
              <a:t>Школски развојни план;</a:t>
            </a:r>
            <a:endParaRPr lang="en-US" dirty="0"/>
          </a:p>
          <a:p>
            <a:pPr lvl="0"/>
            <a:r>
              <a:rPr lang="sr-Cyrl-CS" dirty="0"/>
              <a:t>Чек листа</a:t>
            </a:r>
            <a:r>
              <a:rPr lang="en-US" dirty="0"/>
              <a:t> – </a:t>
            </a:r>
            <a:r>
              <a:rPr lang="en-US" dirty="0" err="1"/>
              <a:t>упитник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родитеље</a:t>
            </a:r>
            <a:r>
              <a:rPr lang="en-US" dirty="0"/>
              <a:t> </a:t>
            </a:r>
          </a:p>
          <a:p>
            <a:pPr lvl="0"/>
            <a:r>
              <a:rPr lang="sr-Cyrl-CS" dirty="0"/>
              <a:t>Анкетирање ученика – анкета </a:t>
            </a:r>
            <a:endParaRPr lang="en-US" dirty="0"/>
          </a:p>
          <a:p>
            <a:pPr>
              <a:buNone/>
            </a:pPr>
            <a:r>
              <a:rPr lang="sr-Cyrl-CS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5. Етос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572164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подручја праћења и показатељи</a:t>
            </a:r>
            <a:endParaRPr lang="en-US" sz="7200" b="1" dirty="0"/>
          </a:p>
          <a:p>
            <a:endParaRPr lang="en-US" sz="5500" dirty="0"/>
          </a:p>
          <a:p>
            <a:r>
              <a:rPr lang="en-US" sz="7200" b="1" dirty="0">
                <a:solidFill>
                  <a:srgbClr val="FF0000"/>
                </a:solidFill>
              </a:rPr>
              <a:t>5.4. </a:t>
            </a:r>
            <a:r>
              <a:rPr lang="en-US" sz="7200" b="1" dirty="0" err="1">
                <a:solidFill>
                  <a:srgbClr val="FF0000"/>
                </a:solidFill>
              </a:rPr>
              <a:t>Школски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амбијент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је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пријатан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за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све</a:t>
            </a:r>
            <a:r>
              <a:rPr lang="en-US" sz="7200" b="1" dirty="0">
                <a:solidFill>
                  <a:srgbClr val="FF0000"/>
                </a:solidFill>
              </a:rPr>
              <a:t>. </a:t>
            </a:r>
            <a:endParaRPr lang="en-US" sz="7200" dirty="0">
              <a:solidFill>
                <a:srgbClr val="FF0000"/>
              </a:solidFill>
            </a:endParaRPr>
          </a:p>
          <a:p>
            <a:r>
              <a:rPr lang="ru-RU" sz="7200" b="1" dirty="0"/>
              <a:t> </a:t>
            </a:r>
            <a:r>
              <a:rPr lang="en-US" sz="7200" dirty="0" smtClean="0"/>
              <a:t>5.4.1. </a:t>
            </a:r>
            <a:r>
              <a:rPr lang="en-US" sz="7200" dirty="0" err="1" smtClean="0"/>
              <a:t>Улазни</a:t>
            </a:r>
            <a:r>
              <a:rPr lang="en-US" sz="7200" dirty="0" smtClean="0"/>
              <a:t> </a:t>
            </a:r>
            <a:r>
              <a:rPr lang="en-US" sz="7200" dirty="0" err="1" smtClean="0"/>
              <a:t>простор</a:t>
            </a:r>
            <a:r>
              <a:rPr lang="en-US" sz="7200" dirty="0" smtClean="0"/>
              <a:t> </a:t>
            </a:r>
            <a:r>
              <a:rPr lang="en-US" sz="7200" dirty="0" err="1" smtClean="0"/>
              <a:t>школе</a:t>
            </a:r>
            <a:r>
              <a:rPr lang="en-US" sz="7200" dirty="0" smtClean="0"/>
              <a:t> </a:t>
            </a:r>
            <a:r>
              <a:rPr lang="en-US" sz="7200" dirty="0" err="1" smtClean="0"/>
              <a:t>уређен</a:t>
            </a:r>
            <a:r>
              <a:rPr lang="en-US" sz="7200" dirty="0" smtClean="0"/>
              <a:t> </a:t>
            </a:r>
            <a:r>
              <a:rPr lang="en-US" sz="7200" dirty="0" err="1" smtClean="0"/>
              <a:t>је</a:t>
            </a:r>
            <a:r>
              <a:rPr lang="en-US" sz="7200" dirty="0" smtClean="0"/>
              <a:t> </a:t>
            </a:r>
            <a:r>
              <a:rPr lang="en-US" sz="7200" dirty="0" err="1" smtClean="0"/>
              <a:t>тако</a:t>
            </a:r>
            <a:r>
              <a:rPr lang="en-US" sz="7200" dirty="0" smtClean="0"/>
              <a:t> </a:t>
            </a:r>
            <a:r>
              <a:rPr lang="en-US" sz="7200" dirty="0" err="1" smtClean="0"/>
              <a:t>да</a:t>
            </a:r>
            <a:r>
              <a:rPr lang="en-US" sz="7200" dirty="0" smtClean="0"/>
              <a:t> </a:t>
            </a:r>
            <a:r>
              <a:rPr lang="en-US" sz="7200" dirty="0" err="1" smtClean="0"/>
              <a:t>показује</a:t>
            </a:r>
            <a:r>
              <a:rPr lang="en-US" sz="7200" dirty="0" smtClean="0"/>
              <a:t> </a:t>
            </a:r>
            <a:r>
              <a:rPr lang="en-US" sz="7200" dirty="0" err="1" smtClean="0"/>
              <a:t>добродошлицу</a:t>
            </a:r>
            <a:r>
              <a:rPr lang="en-US" sz="7200" dirty="0" smtClean="0"/>
              <a:t>. </a:t>
            </a:r>
          </a:p>
          <a:p>
            <a:r>
              <a:rPr lang="en-US" sz="7200" dirty="0" smtClean="0"/>
              <a:t>5.4.2</a:t>
            </a:r>
            <a:r>
              <a:rPr lang="en-US" sz="7200" dirty="0"/>
              <a:t>. </a:t>
            </a:r>
            <a:r>
              <a:rPr lang="en-US" sz="7200" dirty="0" err="1"/>
              <a:t>Школски</a:t>
            </a:r>
            <a:r>
              <a:rPr lang="en-US" sz="7200" dirty="0"/>
              <a:t> </a:t>
            </a:r>
            <a:r>
              <a:rPr lang="en-US" sz="7200" dirty="0" err="1"/>
              <a:t>простор</a:t>
            </a:r>
            <a:r>
              <a:rPr lang="en-US" sz="7200" dirty="0"/>
              <a:t> </a:t>
            </a:r>
            <a:r>
              <a:rPr lang="en-US" sz="7200" dirty="0" err="1"/>
              <a:t>је</a:t>
            </a:r>
            <a:r>
              <a:rPr lang="en-US" sz="7200" dirty="0"/>
              <a:t> </a:t>
            </a:r>
            <a:r>
              <a:rPr lang="en-US" sz="7200" dirty="0" err="1"/>
              <a:t>прилагођен</a:t>
            </a:r>
            <a:r>
              <a:rPr lang="en-US" sz="7200" dirty="0"/>
              <a:t> </a:t>
            </a:r>
            <a:r>
              <a:rPr lang="en-US" sz="7200" dirty="0" err="1"/>
              <a:t>потребама</a:t>
            </a:r>
            <a:r>
              <a:rPr lang="en-US" sz="7200" dirty="0"/>
              <a:t> </a:t>
            </a:r>
            <a:r>
              <a:rPr lang="en-US" sz="7200" dirty="0" err="1"/>
              <a:t>деце</a:t>
            </a:r>
            <a:r>
              <a:rPr lang="en-US" sz="7200" dirty="0"/>
              <a:t> </a:t>
            </a:r>
            <a:r>
              <a:rPr lang="en-US" sz="7200" dirty="0" err="1"/>
              <a:t>са</a:t>
            </a:r>
            <a:r>
              <a:rPr lang="en-US" sz="7200" dirty="0"/>
              <a:t> </a:t>
            </a:r>
            <a:r>
              <a:rPr lang="en-US" sz="7200" dirty="0" err="1"/>
              <a:t>сметњама</a:t>
            </a:r>
            <a:r>
              <a:rPr lang="en-US" sz="7200" dirty="0"/>
              <a:t> у </a:t>
            </a:r>
            <a:r>
              <a:rPr lang="en-US" sz="7200" dirty="0" err="1"/>
              <a:t>развоју</a:t>
            </a:r>
            <a:r>
              <a:rPr lang="en-US" sz="7200" dirty="0"/>
              <a:t>.</a:t>
            </a:r>
          </a:p>
          <a:p>
            <a:r>
              <a:rPr lang="en-US" sz="7200" dirty="0"/>
              <a:t>5.4.3. У </a:t>
            </a:r>
            <a:r>
              <a:rPr lang="en-US" sz="7200" dirty="0" err="1"/>
              <a:t>школи</a:t>
            </a:r>
            <a:r>
              <a:rPr lang="en-US" sz="7200" dirty="0"/>
              <a:t> </a:t>
            </a:r>
            <a:r>
              <a:rPr lang="en-US" sz="7200" dirty="0" err="1"/>
              <a:t>се</a:t>
            </a:r>
            <a:r>
              <a:rPr lang="en-US" sz="7200" dirty="0"/>
              <a:t>, </a:t>
            </a:r>
            <a:r>
              <a:rPr lang="en-US" sz="7200" dirty="0" err="1"/>
              <a:t>ради</a:t>
            </a:r>
            <a:r>
              <a:rPr lang="en-US" sz="7200" dirty="0"/>
              <a:t> </a:t>
            </a:r>
            <a:r>
              <a:rPr lang="en-US" sz="7200" dirty="0" err="1"/>
              <a:t>обезбеђивања</a:t>
            </a:r>
            <a:r>
              <a:rPr lang="en-US" sz="7200" dirty="0"/>
              <a:t> </a:t>
            </a:r>
            <a:r>
              <a:rPr lang="en-US" sz="7200" dirty="0" err="1"/>
              <a:t>права</a:t>
            </a:r>
            <a:r>
              <a:rPr lang="en-US" sz="7200" dirty="0"/>
              <a:t> </a:t>
            </a:r>
            <a:r>
              <a:rPr lang="en-US" sz="7200" dirty="0" err="1"/>
              <a:t>на</a:t>
            </a:r>
            <a:r>
              <a:rPr lang="en-US" sz="7200" dirty="0"/>
              <a:t> </a:t>
            </a:r>
            <a:r>
              <a:rPr lang="en-US" sz="7200" dirty="0" err="1"/>
              <a:t>приватност</a:t>
            </a:r>
            <a:r>
              <a:rPr lang="en-US" sz="7200" dirty="0"/>
              <a:t>, </a:t>
            </a:r>
            <a:r>
              <a:rPr lang="en-US" sz="7200" dirty="0" err="1"/>
              <a:t>користи</a:t>
            </a:r>
            <a:r>
              <a:rPr lang="en-US" sz="7200" dirty="0"/>
              <a:t> </a:t>
            </a:r>
            <a:r>
              <a:rPr lang="en-US" sz="7200" dirty="0" err="1"/>
              <a:t>посебан</a:t>
            </a:r>
            <a:r>
              <a:rPr lang="en-US" sz="7200" dirty="0"/>
              <a:t> </a:t>
            </a:r>
            <a:r>
              <a:rPr lang="en-US" sz="7200" dirty="0" err="1"/>
              <a:t>простор</a:t>
            </a:r>
            <a:r>
              <a:rPr lang="en-US" sz="7200" dirty="0"/>
              <a:t> </a:t>
            </a:r>
            <a:r>
              <a:rPr lang="en-US" sz="7200" dirty="0" err="1"/>
              <a:t>за</a:t>
            </a:r>
            <a:r>
              <a:rPr lang="en-US" sz="7200" dirty="0"/>
              <a:t> </a:t>
            </a:r>
            <a:r>
              <a:rPr lang="en-US" sz="7200" dirty="0" err="1"/>
              <a:t>индивидуалне</a:t>
            </a:r>
            <a:r>
              <a:rPr lang="en-US" sz="7200" dirty="0"/>
              <a:t> </a:t>
            </a:r>
            <a:r>
              <a:rPr lang="en-US" sz="7200" dirty="0" err="1"/>
              <a:t>разговоре</a:t>
            </a:r>
            <a:r>
              <a:rPr lang="en-US" sz="7200" dirty="0"/>
              <a:t> </a:t>
            </a:r>
            <a:r>
              <a:rPr lang="en-US" sz="7200" dirty="0" err="1"/>
              <a:t>наставника</a:t>
            </a:r>
            <a:r>
              <a:rPr lang="en-US" sz="7200" dirty="0"/>
              <a:t> </a:t>
            </a:r>
            <a:r>
              <a:rPr lang="en-US" sz="7200" dirty="0" err="1"/>
              <a:t>са</a:t>
            </a:r>
            <a:r>
              <a:rPr lang="en-US" sz="7200" dirty="0"/>
              <a:t> </a:t>
            </a:r>
            <a:r>
              <a:rPr lang="en-US" sz="7200" dirty="0" err="1"/>
              <a:t>ученицима</a:t>
            </a:r>
            <a:r>
              <a:rPr lang="en-US" sz="7200" dirty="0"/>
              <a:t> и </a:t>
            </a:r>
            <a:r>
              <a:rPr lang="en-US" sz="7200" dirty="0" err="1"/>
              <a:t>родитељима</a:t>
            </a:r>
            <a:r>
              <a:rPr lang="en-US" sz="7200" dirty="0"/>
              <a:t>.</a:t>
            </a:r>
          </a:p>
          <a:p>
            <a:r>
              <a:rPr lang="en-US" sz="7200" dirty="0"/>
              <a:t>5.4.4. У </a:t>
            </a:r>
            <a:r>
              <a:rPr lang="en-US" sz="7200" dirty="0" err="1"/>
              <a:t>уређењу</a:t>
            </a:r>
            <a:r>
              <a:rPr lang="en-US" sz="7200" dirty="0"/>
              <a:t> </a:t>
            </a:r>
            <a:r>
              <a:rPr lang="en-US" sz="7200" dirty="0" err="1"/>
              <a:t>школског</a:t>
            </a:r>
            <a:r>
              <a:rPr lang="en-US" sz="7200" dirty="0"/>
              <a:t> </a:t>
            </a:r>
            <a:r>
              <a:rPr lang="en-US" sz="7200" dirty="0" err="1"/>
              <a:t>простора</a:t>
            </a:r>
            <a:r>
              <a:rPr lang="en-US" sz="7200" dirty="0"/>
              <a:t> </a:t>
            </a:r>
            <a:r>
              <a:rPr lang="en-US" sz="7200" dirty="0" err="1"/>
              <a:t>преовладавају</a:t>
            </a:r>
            <a:r>
              <a:rPr lang="en-US" sz="7200" dirty="0"/>
              <a:t> </a:t>
            </a:r>
            <a:r>
              <a:rPr lang="en-US" sz="7200" dirty="0" err="1"/>
              <a:t>ученички</a:t>
            </a:r>
            <a:r>
              <a:rPr lang="en-US" sz="7200" dirty="0"/>
              <a:t> </a:t>
            </a:r>
            <a:r>
              <a:rPr lang="en-US" sz="7200" dirty="0" err="1"/>
              <a:t>радови</a:t>
            </a:r>
            <a:r>
              <a:rPr lang="en-US" sz="7200" dirty="0"/>
              <a:t>.</a:t>
            </a:r>
          </a:p>
          <a:p>
            <a:pPr>
              <a:buNone/>
            </a:pPr>
            <a:r>
              <a:rPr lang="ru-RU" sz="7200" b="1" dirty="0"/>
              <a:t>  </a:t>
            </a:r>
            <a:endParaRPr lang="en-US" sz="7200" dirty="0"/>
          </a:p>
          <a:p>
            <a:r>
              <a:rPr lang="en-US" sz="7200" b="1" dirty="0">
                <a:solidFill>
                  <a:srgbClr val="FF0000"/>
                </a:solidFill>
              </a:rPr>
              <a:t>5.5. У </a:t>
            </a:r>
            <a:r>
              <a:rPr lang="en-US" sz="7200" b="1" dirty="0" err="1">
                <a:solidFill>
                  <a:srgbClr val="FF0000"/>
                </a:solidFill>
              </a:rPr>
              <a:t>школи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је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развијена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сарадња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на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свим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err="1">
                <a:solidFill>
                  <a:srgbClr val="FF0000"/>
                </a:solidFill>
              </a:rPr>
              <a:t>нивоима</a:t>
            </a:r>
            <a:r>
              <a:rPr lang="en-US" sz="7200" b="1" dirty="0">
                <a:solidFill>
                  <a:srgbClr val="FF0000"/>
                </a:solidFill>
              </a:rPr>
              <a:t>. </a:t>
            </a:r>
            <a:r>
              <a:rPr lang="ru-RU" sz="7200" b="1" dirty="0"/>
              <a:t> </a:t>
            </a:r>
            <a:endParaRPr lang="en-US" sz="7200" dirty="0"/>
          </a:p>
          <a:p>
            <a:r>
              <a:rPr lang="en-US" sz="7200" dirty="0"/>
              <a:t>5.5.1. У </a:t>
            </a:r>
            <a:r>
              <a:rPr lang="en-US" sz="7200" dirty="0" err="1"/>
              <a:t>школи</a:t>
            </a:r>
            <a:r>
              <a:rPr lang="en-US" sz="7200" dirty="0"/>
              <a:t> </a:t>
            </a:r>
            <a:r>
              <a:rPr lang="en-US" sz="7200" dirty="0" err="1"/>
              <a:t>је</a:t>
            </a:r>
            <a:r>
              <a:rPr lang="en-US" sz="7200" dirty="0"/>
              <a:t> </a:t>
            </a:r>
            <a:r>
              <a:rPr lang="en-US" sz="7200" dirty="0" err="1"/>
              <a:t>организованасарадња</a:t>
            </a:r>
            <a:r>
              <a:rPr lang="en-US" sz="7200" dirty="0"/>
              <a:t> </a:t>
            </a:r>
            <a:r>
              <a:rPr lang="en-US" sz="7200" dirty="0" err="1"/>
              <a:t>руководећих</a:t>
            </a:r>
            <a:r>
              <a:rPr lang="en-US" sz="7200" dirty="0"/>
              <a:t>, </a:t>
            </a:r>
            <a:r>
              <a:rPr lang="en-US" sz="7200" dirty="0" err="1"/>
              <a:t>стручних</a:t>
            </a:r>
            <a:r>
              <a:rPr lang="en-US" sz="7200" dirty="0"/>
              <a:t> и </a:t>
            </a:r>
            <a:r>
              <a:rPr lang="en-US" sz="7200" dirty="0" err="1"/>
              <a:t>саветодавних</a:t>
            </a:r>
            <a:r>
              <a:rPr lang="en-US" sz="7200" dirty="0"/>
              <a:t> </a:t>
            </a:r>
            <a:r>
              <a:rPr lang="en-US" sz="7200" dirty="0" err="1"/>
              <a:t>тела</a:t>
            </a:r>
            <a:r>
              <a:rPr lang="en-US" sz="7200" dirty="0"/>
              <a:t>.</a:t>
            </a:r>
          </a:p>
          <a:p>
            <a:r>
              <a:rPr lang="en-US" sz="7200" dirty="0"/>
              <a:t>5.5.2. </a:t>
            </a:r>
            <a:r>
              <a:rPr lang="en-US" sz="7200" dirty="0" err="1"/>
              <a:t>Ученички</a:t>
            </a:r>
            <a:r>
              <a:rPr lang="en-US" sz="7200" dirty="0"/>
              <a:t> </a:t>
            </a:r>
            <a:r>
              <a:rPr lang="en-US" sz="7200" dirty="0" err="1"/>
              <a:t>парламент</a:t>
            </a:r>
            <a:r>
              <a:rPr lang="en-US" sz="7200" dirty="0"/>
              <a:t> у </a:t>
            </a:r>
            <a:r>
              <a:rPr lang="en-US" sz="7200" dirty="0" err="1"/>
              <a:t>школи</a:t>
            </a:r>
            <a:r>
              <a:rPr lang="en-US" sz="7200" dirty="0"/>
              <a:t> </a:t>
            </a:r>
            <a:r>
              <a:rPr lang="en-US" sz="7200" dirty="0" err="1"/>
              <a:t>добија</a:t>
            </a:r>
            <a:r>
              <a:rPr lang="en-US" sz="7200" dirty="0"/>
              <a:t> </a:t>
            </a:r>
            <a:r>
              <a:rPr lang="en-US" sz="7200" dirty="0" err="1"/>
              <a:t>подршку</a:t>
            </a:r>
            <a:r>
              <a:rPr lang="en-US" sz="7200" dirty="0"/>
              <a:t> </a:t>
            </a:r>
            <a:r>
              <a:rPr lang="en-US" sz="7200" dirty="0" err="1"/>
              <a:t>за</a:t>
            </a:r>
            <a:r>
              <a:rPr lang="en-US" sz="7200" dirty="0"/>
              <a:t> </a:t>
            </a:r>
            <a:r>
              <a:rPr lang="en-US" sz="7200" dirty="0" err="1"/>
              <a:t>свој</a:t>
            </a:r>
            <a:r>
              <a:rPr lang="en-US" sz="7200" dirty="0"/>
              <a:t> </a:t>
            </a:r>
            <a:r>
              <a:rPr lang="en-US" sz="7200" dirty="0" err="1"/>
              <a:t>рад</a:t>
            </a:r>
            <a:r>
              <a:rPr lang="en-US" sz="7200" dirty="0"/>
              <a:t>.</a:t>
            </a:r>
          </a:p>
          <a:p>
            <a:r>
              <a:rPr lang="en-US" sz="7200" dirty="0"/>
              <a:t>5.5.3. </a:t>
            </a:r>
            <a:r>
              <a:rPr lang="en-US" sz="7200" dirty="0" err="1"/>
              <a:t>Наставно</a:t>
            </a:r>
            <a:r>
              <a:rPr lang="en-US" sz="7200" dirty="0"/>
              <a:t> </a:t>
            </a:r>
            <a:r>
              <a:rPr lang="en-US" sz="7200" dirty="0" err="1"/>
              <a:t>особље</a:t>
            </a:r>
            <a:r>
              <a:rPr lang="en-US" sz="7200" dirty="0"/>
              <a:t> </a:t>
            </a:r>
            <a:r>
              <a:rPr lang="en-US" sz="7200" dirty="0" err="1"/>
              <a:t>благовремено</a:t>
            </a:r>
            <a:r>
              <a:rPr lang="en-US" sz="7200" dirty="0"/>
              <a:t> </a:t>
            </a:r>
            <a:r>
              <a:rPr lang="en-US" sz="7200" dirty="0" err="1"/>
              <a:t>разматра</a:t>
            </a:r>
            <a:r>
              <a:rPr lang="en-US" sz="7200" dirty="0"/>
              <a:t> и </a:t>
            </a:r>
            <a:r>
              <a:rPr lang="en-US" sz="7200" dirty="0" err="1"/>
              <a:t>прихвата</a:t>
            </a:r>
            <a:r>
              <a:rPr lang="en-US" sz="7200" dirty="0"/>
              <a:t> </a:t>
            </a:r>
            <a:r>
              <a:rPr lang="en-US" sz="7200" dirty="0" err="1"/>
              <a:t>иницијативе</a:t>
            </a:r>
            <a:r>
              <a:rPr lang="en-US" sz="7200" dirty="0"/>
              <a:t> </a:t>
            </a:r>
            <a:r>
              <a:rPr lang="en-US" sz="7200" dirty="0" err="1"/>
              <a:t>ученика</a:t>
            </a:r>
            <a:r>
              <a:rPr lang="en-US" sz="7200" dirty="0"/>
              <a:t>.</a:t>
            </a:r>
          </a:p>
          <a:p>
            <a:r>
              <a:rPr lang="en-US" sz="7200" dirty="0"/>
              <a:t>5.5.4. </a:t>
            </a:r>
            <a:r>
              <a:rPr lang="en-US" sz="7200" dirty="0" err="1"/>
              <a:t>Школа</a:t>
            </a:r>
            <a:r>
              <a:rPr lang="en-US" sz="7200" dirty="0"/>
              <a:t> </a:t>
            </a:r>
            <a:r>
              <a:rPr lang="en-US" sz="7200" dirty="0" err="1"/>
              <a:t>развија</a:t>
            </a:r>
            <a:r>
              <a:rPr lang="en-US" sz="7200" dirty="0"/>
              <a:t> и </a:t>
            </a:r>
            <a:r>
              <a:rPr lang="en-US" sz="7200" dirty="0" err="1"/>
              <a:t>негује</a:t>
            </a:r>
            <a:r>
              <a:rPr lang="en-US" sz="7200" dirty="0"/>
              <a:t> </a:t>
            </a:r>
            <a:r>
              <a:rPr lang="en-US" sz="7200" dirty="0" err="1"/>
              <a:t>различите</a:t>
            </a:r>
            <a:r>
              <a:rPr lang="en-US" sz="7200" dirty="0"/>
              <a:t> </a:t>
            </a:r>
            <a:r>
              <a:rPr lang="en-US" sz="7200" dirty="0" err="1"/>
              <a:t>облике</a:t>
            </a:r>
            <a:r>
              <a:rPr lang="en-US" sz="7200" dirty="0"/>
              <a:t> </a:t>
            </a:r>
            <a:r>
              <a:rPr lang="en-US" sz="7200" dirty="0" err="1"/>
              <a:t>активног</a:t>
            </a:r>
            <a:r>
              <a:rPr lang="en-US" sz="7200" dirty="0"/>
              <a:t> </a:t>
            </a:r>
            <a:r>
              <a:rPr lang="en-US" sz="7200" dirty="0" err="1"/>
              <a:t>учешћа</a:t>
            </a:r>
            <a:r>
              <a:rPr lang="en-US" sz="7200" dirty="0"/>
              <a:t> </a:t>
            </a:r>
            <a:r>
              <a:rPr lang="en-US" sz="7200" dirty="0" err="1"/>
              <a:t>родитеља</a:t>
            </a:r>
            <a:r>
              <a:rPr lang="en-US" sz="7200" dirty="0"/>
              <a:t> у </a:t>
            </a:r>
            <a:r>
              <a:rPr lang="en-US" sz="7200" dirty="0" err="1"/>
              <a:t>животу</a:t>
            </a:r>
            <a:r>
              <a:rPr lang="en-US" sz="7200" dirty="0"/>
              <a:t> </a:t>
            </a:r>
            <a:r>
              <a:rPr lang="en-US" sz="7200" dirty="0" err="1"/>
              <a:t>школе</a:t>
            </a:r>
            <a:r>
              <a:rPr lang="en-US" sz="7200" dirty="0"/>
              <a:t>. </a:t>
            </a:r>
          </a:p>
          <a:p>
            <a:r>
              <a:rPr lang="en-US" sz="7200" dirty="0"/>
              <a:t>5.5.5. </a:t>
            </a:r>
            <a:r>
              <a:rPr lang="en-US" sz="7200" dirty="0" err="1"/>
              <a:t>Ученици</a:t>
            </a:r>
            <a:r>
              <a:rPr lang="en-US" sz="7200" dirty="0"/>
              <a:t> и </a:t>
            </a:r>
            <a:r>
              <a:rPr lang="en-US" sz="7200" dirty="0" err="1"/>
              <a:t>наставници</a:t>
            </a:r>
            <a:r>
              <a:rPr lang="en-US" sz="7200" dirty="0"/>
              <a:t> </a:t>
            </a:r>
            <a:r>
              <a:rPr lang="en-US" sz="7200" dirty="0" err="1"/>
              <a:t>организују</a:t>
            </a:r>
            <a:r>
              <a:rPr lang="en-US" sz="7200" dirty="0"/>
              <a:t> </a:t>
            </a:r>
            <a:r>
              <a:rPr lang="en-US" sz="7200" dirty="0" err="1"/>
              <a:t>заједничке</a:t>
            </a:r>
            <a:r>
              <a:rPr lang="en-US" sz="7200" dirty="0"/>
              <a:t> </a:t>
            </a:r>
            <a:r>
              <a:rPr lang="en-US" sz="7200" dirty="0" err="1"/>
              <a:t>активности</a:t>
            </a:r>
            <a:r>
              <a:rPr lang="en-US" sz="7200" dirty="0"/>
              <a:t> </a:t>
            </a:r>
            <a:r>
              <a:rPr lang="en-US" sz="7200" dirty="0" err="1"/>
              <a:t>чији</a:t>
            </a:r>
            <a:r>
              <a:rPr lang="en-US" sz="7200" dirty="0"/>
              <a:t> </a:t>
            </a:r>
            <a:r>
              <a:rPr lang="en-US" sz="7200" dirty="0" err="1"/>
              <a:t>је</a:t>
            </a:r>
            <a:r>
              <a:rPr lang="en-US" sz="7200" dirty="0"/>
              <a:t> </a:t>
            </a:r>
            <a:r>
              <a:rPr lang="en-US" sz="7200" dirty="0" err="1"/>
              <a:t>циљ</a:t>
            </a:r>
            <a:r>
              <a:rPr lang="en-US" sz="7200" dirty="0"/>
              <a:t> </a:t>
            </a:r>
            <a:r>
              <a:rPr lang="en-US" sz="7200" dirty="0" err="1"/>
              <a:t>јачање</a:t>
            </a:r>
            <a:r>
              <a:rPr lang="en-US" sz="7200" dirty="0"/>
              <a:t> </a:t>
            </a:r>
            <a:r>
              <a:rPr lang="en-US" sz="7200" dirty="0" err="1"/>
              <a:t>осећања</a:t>
            </a:r>
            <a:r>
              <a:rPr lang="en-US" sz="7200" dirty="0"/>
              <a:t> </a:t>
            </a:r>
            <a:r>
              <a:rPr lang="en-US" sz="7200" dirty="0" err="1"/>
              <a:t>припадности</a:t>
            </a:r>
            <a:r>
              <a:rPr lang="en-US" sz="7200" dirty="0"/>
              <a:t> </a:t>
            </a:r>
            <a:r>
              <a:rPr lang="en-US" sz="7200" dirty="0" err="1"/>
              <a:t>школи</a:t>
            </a:r>
            <a:r>
              <a:rPr lang="en-US" sz="7200" dirty="0"/>
              <a:t>.</a:t>
            </a:r>
          </a:p>
          <a:p>
            <a:r>
              <a:rPr lang="en-US" sz="7200" dirty="0"/>
              <a:t>5.5.6. </a:t>
            </a:r>
            <a:r>
              <a:rPr lang="en-US" sz="7200" dirty="0" err="1"/>
              <a:t>Школа</a:t>
            </a:r>
            <a:r>
              <a:rPr lang="en-US" sz="7200" dirty="0"/>
              <a:t> </a:t>
            </a:r>
            <a:r>
              <a:rPr lang="en-US" sz="7200" dirty="0" err="1"/>
              <a:t>сарађује</a:t>
            </a:r>
            <a:r>
              <a:rPr lang="en-US" sz="7200" dirty="0"/>
              <a:t> </a:t>
            </a:r>
            <a:r>
              <a:rPr lang="en-US" sz="7200" dirty="0" err="1"/>
              <a:t>са</a:t>
            </a:r>
            <a:r>
              <a:rPr lang="en-US" sz="7200" dirty="0"/>
              <a:t> </a:t>
            </a:r>
            <a:r>
              <a:rPr lang="en-US" sz="7200" dirty="0" err="1"/>
              <a:t>актерима</a:t>
            </a:r>
            <a:r>
              <a:rPr lang="en-US" sz="7200" dirty="0"/>
              <a:t> у </a:t>
            </a:r>
            <a:r>
              <a:rPr lang="en-US" sz="7200" dirty="0" err="1"/>
              <a:t>заједници</a:t>
            </a:r>
            <a:r>
              <a:rPr lang="en-US" sz="7200" dirty="0"/>
              <a:t>.</a:t>
            </a:r>
          </a:p>
          <a:p>
            <a:r>
              <a:rPr lang="en-US" sz="7200" dirty="0"/>
              <a:t>5.5.7. У </a:t>
            </a:r>
            <a:r>
              <a:rPr lang="en-US" sz="7200" dirty="0" err="1"/>
              <a:t>школи</a:t>
            </a:r>
            <a:r>
              <a:rPr lang="en-US" sz="7200" dirty="0"/>
              <a:t> </a:t>
            </a:r>
            <a:r>
              <a:rPr lang="en-US" sz="7200" dirty="0" err="1"/>
              <a:t>функционише</a:t>
            </a:r>
            <a:r>
              <a:rPr lang="en-US" sz="7200" dirty="0"/>
              <a:t> </a:t>
            </a:r>
            <a:r>
              <a:rPr lang="en-US" sz="7200" dirty="0" err="1"/>
              <a:t>систем</a:t>
            </a:r>
            <a:r>
              <a:rPr lang="en-US" sz="7200" dirty="0"/>
              <a:t> </a:t>
            </a:r>
            <a:r>
              <a:rPr lang="en-US" sz="7200" dirty="0" err="1"/>
              <a:t>редовног</a:t>
            </a:r>
            <a:r>
              <a:rPr lang="en-US" sz="7200" dirty="0"/>
              <a:t> </a:t>
            </a:r>
            <a:r>
              <a:rPr lang="en-US" sz="7200" dirty="0" err="1"/>
              <a:t>информисања</a:t>
            </a:r>
            <a:r>
              <a:rPr lang="en-US" sz="7200" dirty="0"/>
              <a:t> </a:t>
            </a:r>
            <a:r>
              <a:rPr lang="en-US" sz="7200" dirty="0" err="1"/>
              <a:t>родитеља</a:t>
            </a:r>
            <a:r>
              <a:rPr lang="en-US" sz="7200" dirty="0"/>
              <a:t> о </a:t>
            </a:r>
            <a:r>
              <a:rPr lang="en-US" sz="7200" dirty="0" err="1"/>
              <a:t>активностима</a:t>
            </a:r>
            <a:r>
              <a:rPr lang="en-US" sz="7200" dirty="0"/>
              <a:t> и </a:t>
            </a:r>
            <a:r>
              <a:rPr lang="en-US" sz="7200" dirty="0" err="1"/>
              <a:t>делатностима</a:t>
            </a:r>
            <a:r>
              <a:rPr lang="en-US" sz="7200" dirty="0"/>
              <a:t> </a:t>
            </a:r>
            <a:r>
              <a:rPr lang="en-US" sz="7200" dirty="0" err="1"/>
              <a:t>школе</a:t>
            </a:r>
            <a:r>
              <a:rPr lang="en-US" sz="7200" dirty="0"/>
              <a:t>.</a:t>
            </a:r>
          </a:p>
          <a:p>
            <a:pPr>
              <a:buNone/>
            </a:pPr>
            <a:r>
              <a:rPr lang="en-US" sz="7200" b="1" dirty="0"/>
              <a:t> </a:t>
            </a:r>
            <a:endParaRPr lang="en-US" sz="7200" dirty="0"/>
          </a:p>
          <a:p>
            <a:endParaRPr lang="en-US" sz="5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испитивање</a:t>
            </a:r>
            <a:r>
              <a:rPr lang="en-US" dirty="0"/>
              <a:t> </a:t>
            </a:r>
            <a:r>
              <a:rPr lang="en-US" dirty="0" err="1"/>
              <a:t>овог</a:t>
            </a:r>
            <a:r>
              <a:rPr lang="en-US" dirty="0"/>
              <a:t> </a:t>
            </a:r>
            <a:r>
              <a:rPr lang="en-US" dirty="0" err="1"/>
              <a:t>подручја</a:t>
            </a:r>
            <a:r>
              <a:rPr lang="en-US" dirty="0"/>
              <a:t> </a:t>
            </a:r>
            <a:r>
              <a:rPr lang="en-US" dirty="0" err="1"/>
              <a:t>вредновања</a:t>
            </a:r>
            <a:r>
              <a:rPr lang="en-US" dirty="0"/>
              <a:t> </a:t>
            </a:r>
            <a:r>
              <a:rPr lang="en-US" dirty="0" err="1"/>
              <a:t>коришћене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методе</a:t>
            </a:r>
            <a:r>
              <a:rPr lang="en-US" dirty="0"/>
              <a:t>:</a:t>
            </a:r>
          </a:p>
          <a:p>
            <a:r>
              <a:rPr lang="en-US" dirty="0" err="1"/>
              <a:t>Увид</a:t>
            </a:r>
            <a:r>
              <a:rPr lang="en-US" dirty="0"/>
              <a:t> у </a:t>
            </a:r>
            <a:r>
              <a:rPr lang="en-US" dirty="0" err="1"/>
              <a:t>документацију</a:t>
            </a:r>
            <a:r>
              <a:rPr lang="en-US" dirty="0"/>
              <a:t>,</a:t>
            </a:r>
          </a:p>
          <a:p>
            <a:r>
              <a:rPr lang="en-US" dirty="0" err="1"/>
              <a:t>Анкета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родитеље</a:t>
            </a:r>
            <a:r>
              <a:rPr lang="en-US" dirty="0"/>
              <a:t> и</a:t>
            </a:r>
          </a:p>
          <a:p>
            <a:r>
              <a:rPr lang="en-US" dirty="0" err="1"/>
              <a:t>Непосредно</a:t>
            </a:r>
            <a:r>
              <a:rPr lang="en-US" dirty="0"/>
              <a:t> </a:t>
            </a:r>
            <a:r>
              <a:rPr lang="en-US" dirty="0" err="1"/>
              <a:t>посматрање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62500" lnSpcReduction="20000"/>
          </a:bodyPr>
          <a:lstStyle/>
          <a:p>
            <a:r>
              <a:rPr lang="sr-Cyrl-CS" dirty="0" smtClean="0"/>
              <a:t>Анализа добијених резултата за област  </a:t>
            </a:r>
            <a:r>
              <a:rPr lang="sr-Cyrl-CS" dirty="0" smtClean="0">
                <a:solidFill>
                  <a:srgbClr val="FF0000"/>
                </a:solidFill>
              </a:rPr>
              <a:t>Школски програм и годишњи план рада</a:t>
            </a:r>
          </a:p>
          <a:p>
            <a:r>
              <a:rPr lang="sr-Cyrl-CS" b="1" dirty="0" smtClean="0">
                <a:solidFill>
                  <a:srgbClr val="FF0000"/>
                </a:solidFill>
              </a:rPr>
              <a:t>Јаке стране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sr-Cyrl-CS" dirty="0"/>
              <a:t>ГПРШ и ШП су усклађени са законским регулативама, оперативно разрађени, имају јасно дефинисане носиоце реализације, временску динамику и разноврсне садржаје.</a:t>
            </a:r>
            <a:endParaRPr lang="en-US" dirty="0"/>
          </a:p>
          <a:p>
            <a:pPr lvl="0"/>
            <a:r>
              <a:rPr lang="sr-Cyrl-CS" dirty="0"/>
              <a:t>У годишњем </a:t>
            </a:r>
            <a:r>
              <a:rPr lang="sr-Cyrl-CS" dirty="0" smtClean="0"/>
              <a:t>планирању </a:t>
            </a:r>
            <a:r>
              <a:rPr lang="sr-Cyrl-CS" dirty="0"/>
              <a:t>видљива је сарадња различитих стручних органа школе која се огледа у заједничком усклађивању тема и активности на нивоу школе.</a:t>
            </a:r>
            <a:endParaRPr lang="en-US" dirty="0"/>
          </a:p>
          <a:p>
            <a:pPr lvl="0"/>
            <a:r>
              <a:rPr lang="sr-Cyrl-CS" dirty="0"/>
              <a:t>Наставници се припремају за наставу водећи рачуна о избору садржаја, метода, облика и средстава за рад. У припремању наставници уважавају различитости код ученика у погледу знања и способности ученика.</a:t>
            </a:r>
            <a:endParaRPr lang="en-US" dirty="0"/>
          </a:p>
          <a:p>
            <a:pPr lvl="0"/>
            <a:r>
              <a:rPr lang="sr-Cyrl-CS" dirty="0"/>
              <a:t>Школа подстиче интересовања и креативност ученика кроз понуду различитих ванаставних активности (слободне активности, додатна настава, различити васпитни програми).</a:t>
            </a:r>
            <a:endParaRPr lang="en-US" dirty="0"/>
          </a:p>
          <a:p>
            <a:pPr lvl="0"/>
            <a:r>
              <a:rPr lang="sr-Cyrl-CS" dirty="0"/>
              <a:t>Активности које школа креира предвиђају активно учешће ученика у сарадњи са наставницима. </a:t>
            </a:r>
            <a:endParaRPr lang="en-US" dirty="0"/>
          </a:p>
          <a:p>
            <a:pPr lvl="0"/>
            <a:r>
              <a:rPr lang="sr-Cyrl-CS" dirty="0"/>
              <a:t>ГПРШ предвиђа активну сарадњу са локалном заједницом.</a:t>
            </a:r>
            <a:endParaRPr lang="en-US" dirty="0"/>
          </a:p>
          <a:p>
            <a:pPr lvl="0"/>
            <a:r>
              <a:rPr lang="sr-Cyrl-CS" dirty="0"/>
              <a:t>Школа креира низ програма за превенцију насиља. </a:t>
            </a:r>
            <a:endParaRPr lang="en-US" dirty="0"/>
          </a:p>
          <a:p>
            <a:pPr lvl="0"/>
            <a:r>
              <a:rPr lang="sr-Cyrl-CS" dirty="0"/>
              <a:t>Школа предвиђа реализацију наставних садржаја и кроз интегративну и тематску наставу.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sr-Cyrl-CS" b="1" dirty="0">
                <a:solidFill>
                  <a:srgbClr val="FF0000"/>
                </a:solidFill>
              </a:rPr>
              <a:t>Слабе стране: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sr-Cyrl-CS" dirty="0"/>
              <a:t>Недостатак индивидуални годишњих планова за рад наставника огледа се у томе што нису јасно истакнути циљеви учења.</a:t>
            </a:r>
            <a:endParaRPr lang="en-US" dirty="0"/>
          </a:p>
          <a:p>
            <a:pPr lvl="0"/>
            <a:r>
              <a:rPr lang="sr-Cyrl-CS" dirty="0"/>
              <a:t>Наставни планови нису у потпуности прилагођени специфичностима одељења.</a:t>
            </a:r>
            <a:endParaRPr lang="en-US" dirty="0"/>
          </a:p>
          <a:p>
            <a:r>
              <a:rPr lang="sr-Cyrl-CS" dirty="0"/>
              <a:t>Анкетирањем ученика утврђено је да се интересовања и потребе ученика мењају а школа није у могућности да у потпуности одговори на те </a:t>
            </a:r>
            <a:r>
              <a:rPr lang="sr-Cyrl-CS" dirty="0" smtClean="0"/>
              <a:t>промене</a:t>
            </a:r>
          </a:p>
          <a:p>
            <a:r>
              <a:rPr lang="sr-Cyrl-CS" b="1" dirty="0" smtClean="0">
                <a:solidFill>
                  <a:srgbClr val="FF0000"/>
                </a:solidFill>
              </a:rPr>
              <a:t>Оцена остварености стандарда: 4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Анализа резултата за област: </a:t>
            </a:r>
            <a:r>
              <a:rPr lang="sr-Cyrl-RS" sz="2400" dirty="0" smtClean="0">
                <a:solidFill>
                  <a:srgbClr val="FF0000"/>
                </a:solidFill>
              </a:rPr>
              <a:t>Етос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r-Cyrl-RS" b="1" dirty="0" smtClean="0">
                <a:solidFill>
                  <a:srgbClr val="FF0000"/>
                </a:solidFill>
              </a:rPr>
              <a:t>Јаке стране:</a:t>
            </a:r>
          </a:p>
          <a:p>
            <a:pPr lvl="0"/>
            <a:r>
              <a:rPr lang="en-US" dirty="0" err="1" smtClean="0"/>
              <a:t>школа</a:t>
            </a:r>
            <a:r>
              <a:rPr lang="en-US" dirty="0" smtClean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пријатно</a:t>
            </a:r>
            <a:r>
              <a:rPr lang="en-US" dirty="0"/>
              <a:t> и </a:t>
            </a:r>
            <a:r>
              <a:rPr lang="en-US" dirty="0" err="1"/>
              <a:t>функционално</a:t>
            </a:r>
            <a:r>
              <a:rPr lang="en-US" dirty="0"/>
              <a:t> </a:t>
            </a:r>
            <a:r>
              <a:rPr lang="en-US" dirty="0" err="1"/>
              <a:t>уређен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( </a:t>
            </a:r>
            <a:r>
              <a:rPr lang="en-US" dirty="0" err="1"/>
              <a:t>унутрашњост</a:t>
            </a:r>
            <a:r>
              <a:rPr lang="en-US" dirty="0"/>
              <a:t> </a:t>
            </a:r>
            <a:r>
              <a:rPr lang="en-US" dirty="0" err="1"/>
              <a:t>школе</a:t>
            </a:r>
            <a:r>
              <a:rPr lang="en-US" dirty="0"/>
              <a:t>, </a:t>
            </a:r>
            <a:r>
              <a:rPr lang="en-US" dirty="0" err="1"/>
              <a:t>парк</a:t>
            </a:r>
            <a:r>
              <a:rPr lang="en-US" dirty="0" smtClean="0"/>
              <a:t>)</a:t>
            </a:r>
            <a:r>
              <a:rPr lang="en-US" dirty="0"/>
              <a:t> </a:t>
            </a:r>
            <a:endParaRPr lang="sr-Cyrl-RS" dirty="0" smtClean="0"/>
          </a:p>
          <a:p>
            <a:pPr lvl="0"/>
            <a:r>
              <a:rPr lang="en-US" dirty="0" err="1" smtClean="0"/>
              <a:t>школски</a:t>
            </a:r>
            <a:r>
              <a:rPr lang="en-US" dirty="0" smtClean="0"/>
              <a:t> </a:t>
            </a:r>
            <a:r>
              <a:rPr lang="en-US" dirty="0" err="1"/>
              <a:t>простор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уређен</a:t>
            </a:r>
            <a:r>
              <a:rPr lang="en-US" dirty="0"/>
              <a:t> </a:t>
            </a:r>
            <a:r>
              <a:rPr lang="en-US" dirty="0" err="1"/>
              <a:t>ученичким</a:t>
            </a:r>
            <a:r>
              <a:rPr lang="en-US" dirty="0"/>
              <a:t> </a:t>
            </a:r>
            <a:r>
              <a:rPr lang="en-US" dirty="0" err="1"/>
              <a:t>радовима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усклађени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планираним</a:t>
            </a:r>
            <a:r>
              <a:rPr lang="en-US" dirty="0"/>
              <a:t> </a:t>
            </a:r>
            <a:r>
              <a:rPr lang="en-US" dirty="0" err="1"/>
              <a:t>активностима</a:t>
            </a:r>
            <a:r>
              <a:rPr lang="en-US" dirty="0"/>
              <a:t> </a:t>
            </a:r>
            <a:r>
              <a:rPr lang="en-US" dirty="0" err="1"/>
              <a:t>школе</a:t>
            </a:r>
            <a:endParaRPr lang="en-US" dirty="0"/>
          </a:p>
          <a:p>
            <a:pPr lvl="0"/>
            <a:r>
              <a:rPr lang="en-US" dirty="0" err="1"/>
              <a:t>Ученички</a:t>
            </a:r>
            <a:r>
              <a:rPr lang="en-US" dirty="0"/>
              <a:t> </a:t>
            </a:r>
            <a:r>
              <a:rPr lang="en-US" dirty="0" err="1"/>
              <a:t>парламент</a:t>
            </a:r>
            <a:r>
              <a:rPr lang="en-US" dirty="0"/>
              <a:t> </a:t>
            </a:r>
            <a:r>
              <a:rPr lang="en-US" dirty="0" err="1"/>
              <a:t>добија</a:t>
            </a:r>
            <a:r>
              <a:rPr lang="en-US" dirty="0"/>
              <a:t> </a:t>
            </a:r>
            <a:r>
              <a:rPr lang="en-US" dirty="0" err="1"/>
              <a:t>подршку</a:t>
            </a:r>
            <a:r>
              <a:rPr lang="en-US" dirty="0"/>
              <a:t> </a:t>
            </a:r>
            <a:r>
              <a:rPr lang="en-US" dirty="0" err="1"/>
              <a:t>наставничког</a:t>
            </a:r>
            <a:r>
              <a:rPr lang="en-US" dirty="0"/>
              <a:t> </a:t>
            </a:r>
            <a:r>
              <a:rPr lang="en-US" dirty="0" err="1"/>
              <a:t>особља</a:t>
            </a:r>
            <a:r>
              <a:rPr lang="en-US" dirty="0"/>
              <a:t> и </a:t>
            </a:r>
            <a:r>
              <a:rPr lang="en-US" dirty="0" err="1"/>
              <a:t>руководства</a:t>
            </a:r>
            <a:r>
              <a:rPr lang="en-US" dirty="0"/>
              <a:t> </a:t>
            </a:r>
            <a:r>
              <a:rPr lang="en-US" dirty="0" err="1"/>
              <a:t>школе</a:t>
            </a:r>
            <a:r>
              <a:rPr lang="en-US" dirty="0"/>
              <a:t>. УП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иницијатор</a:t>
            </a:r>
            <a:r>
              <a:rPr lang="en-US" dirty="0"/>
              <a:t> </a:t>
            </a:r>
            <a:r>
              <a:rPr lang="en-US" dirty="0" err="1"/>
              <a:t>разних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нивоу</a:t>
            </a:r>
            <a:r>
              <a:rPr lang="en-US" dirty="0"/>
              <a:t> </a:t>
            </a:r>
            <a:r>
              <a:rPr lang="en-US" dirty="0" err="1"/>
              <a:t>школе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у </a:t>
            </a:r>
            <a:r>
              <a:rPr lang="en-US" dirty="0" err="1"/>
              <a:t>школи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ради</a:t>
            </a:r>
            <a:r>
              <a:rPr lang="en-US" dirty="0"/>
              <a:t> </a:t>
            </a:r>
            <a:r>
              <a:rPr lang="en-US" dirty="0" err="1"/>
              <a:t>обезбеђивања</a:t>
            </a:r>
            <a:r>
              <a:rPr lang="en-US" dirty="0"/>
              <a:t> </a:t>
            </a:r>
            <a:r>
              <a:rPr lang="en-US" dirty="0" err="1"/>
              <a:t>права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приватност</a:t>
            </a:r>
            <a:r>
              <a:rPr lang="en-US" dirty="0"/>
              <a:t> </a:t>
            </a:r>
            <a:r>
              <a:rPr lang="en-US" dirty="0" err="1"/>
              <a:t>користи</a:t>
            </a:r>
            <a:r>
              <a:rPr lang="en-US" dirty="0"/>
              <a:t> </a:t>
            </a:r>
            <a:r>
              <a:rPr lang="en-US" dirty="0" err="1"/>
              <a:t>посебан</a:t>
            </a:r>
            <a:r>
              <a:rPr lang="en-US" dirty="0"/>
              <a:t> </a:t>
            </a:r>
            <a:r>
              <a:rPr lang="en-US" dirty="0" err="1"/>
              <a:t>простор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индивидуалне</a:t>
            </a:r>
            <a:r>
              <a:rPr lang="en-US" dirty="0"/>
              <a:t> </a:t>
            </a:r>
            <a:r>
              <a:rPr lang="en-US" dirty="0" err="1"/>
              <a:t>разговоре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школа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развијену</a:t>
            </a:r>
            <a:r>
              <a:rPr lang="en-US" dirty="0"/>
              <a:t> </a:t>
            </a:r>
            <a:r>
              <a:rPr lang="en-US" dirty="0" err="1"/>
              <a:t>сарадњу</a:t>
            </a:r>
            <a:r>
              <a:rPr lang="en-US" dirty="0"/>
              <a:t> и </a:t>
            </a:r>
            <a:r>
              <a:rPr lang="en-US" dirty="0" err="1"/>
              <a:t>усклађеност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свим</a:t>
            </a:r>
            <a:r>
              <a:rPr lang="en-US" dirty="0"/>
              <a:t> </a:t>
            </a:r>
            <a:r>
              <a:rPr lang="en-US" dirty="0" err="1"/>
              <a:t>нивоима</a:t>
            </a:r>
            <a:endParaRPr lang="en-US" dirty="0"/>
          </a:p>
          <a:p>
            <a:pPr lvl="0"/>
            <a:r>
              <a:rPr lang="en-US" dirty="0" err="1"/>
              <a:t>школа</a:t>
            </a:r>
            <a:r>
              <a:rPr lang="en-US" dirty="0"/>
              <a:t> </a:t>
            </a:r>
            <a:r>
              <a:rPr lang="en-US" dirty="0" err="1"/>
              <a:t>активно</a:t>
            </a:r>
            <a:r>
              <a:rPr lang="en-US" dirty="0"/>
              <a:t> </a:t>
            </a:r>
            <a:r>
              <a:rPr lang="en-US" dirty="0" err="1"/>
              <a:t>сарађује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локалном</a:t>
            </a:r>
            <a:r>
              <a:rPr lang="en-US" dirty="0"/>
              <a:t> </a:t>
            </a:r>
            <a:r>
              <a:rPr lang="en-US" dirty="0" err="1"/>
              <a:t>средином</a:t>
            </a:r>
            <a:r>
              <a:rPr lang="en-US" dirty="0"/>
              <a:t> </a:t>
            </a:r>
          </a:p>
          <a:p>
            <a:pPr lvl="0"/>
            <a:r>
              <a:rPr lang="en-US" dirty="0" err="1"/>
              <a:t>родитељи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редовно</a:t>
            </a:r>
            <a:r>
              <a:rPr lang="en-US" dirty="0"/>
              <a:t> </a:t>
            </a:r>
            <a:r>
              <a:rPr lang="en-US" dirty="0" err="1"/>
              <a:t>обавештавају</a:t>
            </a:r>
            <a:r>
              <a:rPr lang="en-US" dirty="0"/>
              <a:t> о </a:t>
            </a:r>
            <a:r>
              <a:rPr lang="en-US" dirty="0" err="1"/>
              <a:t>активностима</a:t>
            </a:r>
            <a:r>
              <a:rPr lang="en-US" dirty="0"/>
              <a:t> и </a:t>
            </a:r>
            <a:r>
              <a:rPr lang="en-US" dirty="0" err="1"/>
              <a:t>делатности</a:t>
            </a:r>
            <a:r>
              <a:rPr lang="en-US" dirty="0"/>
              <a:t> </a:t>
            </a:r>
            <a:r>
              <a:rPr lang="en-US" dirty="0" err="1"/>
              <a:t>школе</a:t>
            </a:r>
            <a:endParaRPr lang="en-US" dirty="0"/>
          </a:p>
          <a:p>
            <a:pPr lvl="0"/>
            <a:r>
              <a:rPr lang="en-US" dirty="0" err="1"/>
              <a:t>школа</a:t>
            </a:r>
            <a:r>
              <a:rPr lang="en-US" dirty="0"/>
              <a:t> </a:t>
            </a:r>
            <a:r>
              <a:rPr lang="en-US" dirty="0" err="1"/>
              <a:t>развија</a:t>
            </a:r>
            <a:r>
              <a:rPr lang="en-US" dirty="0"/>
              <a:t> </a:t>
            </a:r>
            <a:r>
              <a:rPr lang="en-US" dirty="0" err="1"/>
              <a:t>различите</a:t>
            </a:r>
            <a:r>
              <a:rPr lang="en-US" dirty="0"/>
              <a:t> </a:t>
            </a:r>
            <a:r>
              <a:rPr lang="en-US" dirty="0" err="1"/>
              <a:t>облика</a:t>
            </a:r>
            <a:r>
              <a:rPr lang="en-US" dirty="0"/>
              <a:t> </a:t>
            </a:r>
            <a:r>
              <a:rPr lang="en-US" dirty="0" err="1"/>
              <a:t>активног</a:t>
            </a:r>
            <a:r>
              <a:rPr lang="en-US" dirty="0"/>
              <a:t> </a:t>
            </a:r>
            <a:r>
              <a:rPr lang="en-US" dirty="0" err="1"/>
              <a:t>учешћа</a:t>
            </a:r>
            <a:r>
              <a:rPr lang="en-US" dirty="0"/>
              <a:t> </a:t>
            </a:r>
            <a:r>
              <a:rPr lang="en-US" dirty="0" err="1"/>
              <a:t>родитеља</a:t>
            </a:r>
            <a:endParaRPr lang="en-US" dirty="0"/>
          </a:p>
          <a:p>
            <a:pPr lvl="0"/>
            <a:endParaRPr lang="en-US" dirty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751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Самовредновање школске 2015-16. године</vt:lpstr>
      <vt:lpstr>Slide 2</vt:lpstr>
      <vt:lpstr>1. Школски програм и Годишњи план рада</vt:lpstr>
      <vt:lpstr>Slide 4</vt:lpstr>
      <vt:lpstr>5. Етос</vt:lpstr>
      <vt:lpstr>Slide 6</vt:lpstr>
      <vt:lpstr>Slide 7</vt:lpstr>
      <vt:lpstr>Slide 8</vt:lpstr>
      <vt:lpstr>Анализа резултата за област: Етос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школске 2015-16. године</dc:title>
  <dc:creator>Jelena</dc:creator>
  <cp:lastModifiedBy>Jelena</cp:lastModifiedBy>
  <cp:revision>11</cp:revision>
  <dcterms:created xsi:type="dcterms:W3CDTF">2016-03-31T13:28:42Z</dcterms:created>
  <dcterms:modified xsi:type="dcterms:W3CDTF">2016-03-31T21:22:10Z</dcterms:modified>
</cp:coreProperties>
</file>